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3"/>
  </p:notesMasterIdLst>
  <p:sldIdLst>
    <p:sldId id="256" r:id="rId2"/>
    <p:sldId id="287" r:id="rId3"/>
    <p:sldId id="265" r:id="rId4"/>
    <p:sldId id="257" r:id="rId5"/>
    <p:sldId id="258" r:id="rId6"/>
    <p:sldId id="259" r:id="rId7"/>
    <p:sldId id="260" r:id="rId8"/>
    <p:sldId id="261" r:id="rId9"/>
    <p:sldId id="262" r:id="rId10"/>
    <p:sldId id="263" r:id="rId11"/>
    <p:sldId id="264" r:id="rId12"/>
    <p:sldId id="285" r:id="rId13"/>
    <p:sldId id="288" r:id="rId14"/>
    <p:sldId id="266" r:id="rId15"/>
    <p:sldId id="268"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C4B0C1-3403-4AC9-8324-2EB72A14C860}" v="19" dt="2024-09-11T19:02:21.0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1765" autoAdjust="0"/>
  </p:normalViewPr>
  <p:slideViewPr>
    <p:cSldViewPr snapToGrid="0">
      <p:cViewPr varScale="1">
        <p:scale>
          <a:sx n="59" d="100"/>
          <a:sy n="59" d="100"/>
        </p:scale>
        <p:origin x="161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lley Bennett" userId="9e1c827f-2839-48d1-8881-ae68609ad87f" providerId="ADAL" clId="{37C4B0C1-3403-4AC9-8324-2EB72A14C860}"/>
    <pc:docChg chg="undo custSel addSld delSld modSld sldOrd">
      <pc:chgData name="Shelley Bennett" userId="9e1c827f-2839-48d1-8881-ae68609ad87f" providerId="ADAL" clId="{37C4B0C1-3403-4AC9-8324-2EB72A14C860}" dt="2024-09-11T19:07:13.872" v="1469" actId="47"/>
      <pc:docMkLst>
        <pc:docMk/>
      </pc:docMkLst>
      <pc:sldChg chg="modSp mod modAnim modNotesTx">
        <pc:chgData name="Shelley Bennett" userId="9e1c827f-2839-48d1-8881-ae68609ad87f" providerId="ADAL" clId="{37C4B0C1-3403-4AC9-8324-2EB72A14C860}" dt="2024-09-11T18:52:24.533" v="443"/>
        <pc:sldMkLst>
          <pc:docMk/>
          <pc:sldMk cId="1514976383" sldId="257"/>
        </pc:sldMkLst>
        <pc:spChg chg="mod">
          <ac:chgData name="Shelley Bennett" userId="9e1c827f-2839-48d1-8881-ae68609ad87f" providerId="ADAL" clId="{37C4B0C1-3403-4AC9-8324-2EB72A14C860}" dt="2024-09-11T18:46:04.356" v="213" actId="20577"/>
          <ac:spMkLst>
            <pc:docMk/>
            <pc:sldMk cId="1514976383" sldId="257"/>
            <ac:spMk id="3" creationId="{00000000-0000-0000-0000-000000000000}"/>
          </ac:spMkLst>
        </pc:spChg>
      </pc:sldChg>
      <pc:sldChg chg="modAnim modNotesTx">
        <pc:chgData name="Shelley Bennett" userId="9e1c827f-2839-48d1-8881-ae68609ad87f" providerId="ADAL" clId="{37C4B0C1-3403-4AC9-8324-2EB72A14C860}" dt="2024-09-11T18:55:07.161" v="769" actId="20577"/>
        <pc:sldMkLst>
          <pc:docMk/>
          <pc:sldMk cId="3849495725" sldId="258"/>
        </pc:sldMkLst>
      </pc:sldChg>
      <pc:sldChg chg="modAnim">
        <pc:chgData name="Shelley Bennett" userId="9e1c827f-2839-48d1-8881-ae68609ad87f" providerId="ADAL" clId="{37C4B0C1-3403-4AC9-8324-2EB72A14C860}" dt="2024-09-11T18:53:07.126" v="445"/>
        <pc:sldMkLst>
          <pc:docMk/>
          <pc:sldMk cId="4211739898" sldId="259"/>
        </pc:sldMkLst>
      </pc:sldChg>
      <pc:sldChg chg="modAnim modNotesTx">
        <pc:chgData name="Shelley Bennett" userId="9e1c827f-2839-48d1-8881-ae68609ad87f" providerId="ADAL" clId="{37C4B0C1-3403-4AC9-8324-2EB72A14C860}" dt="2024-09-11T18:57:12.341" v="1093" actId="20577"/>
        <pc:sldMkLst>
          <pc:docMk/>
          <pc:sldMk cId="1969828741" sldId="260"/>
        </pc:sldMkLst>
      </pc:sldChg>
      <pc:sldChg chg="modSp mod modAnim modNotesTx">
        <pc:chgData name="Shelley Bennett" userId="9e1c827f-2839-48d1-8881-ae68609ad87f" providerId="ADAL" clId="{37C4B0C1-3403-4AC9-8324-2EB72A14C860}" dt="2024-09-11T19:00:16.479" v="1203" actId="20577"/>
        <pc:sldMkLst>
          <pc:docMk/>
          <pc:sldMk cId="4100404236" sldId="261"/>
        </pc:sldMkLst>
        <pc:spChg chg="mod">
          <ac:chgData name="Shelley Bennett" userId="9e1c827f-2839-48d1-8881-ae68609ad87f" providerId="ADAL" clId="{37C4B0C1-3403-4AC9-8324-2EB72A14C860}" dt="2024-09-11T18:57:27.978" v="1094" actId="1076"/>
          <ac:spMkLst>
            <pc:docMk/>
            <pc:sldMk cId="4100404236" sldId="261"/>
            <ac:spMk id="2" creationId="{00000000-0000-0000-0000-000000000000}"/>
          </ac:spMkLst>
        </pc:spChg>
      </pc:sldChg>
      <pc:sldChg chg="modAnim">
        <pc:chgData name="Shelley Bennett" userId="9e1c827f-2839-48d1-8881-ae68609ad87f" providerId="ADAL" clId="{37C4B0C1-3403-4AC9-8324-2EB72A14C860}" dt="2024-09-11T19:00:48.952" v="1206"/>
        <pc:sldMkLst>
          <pc:docMk/>
          <pc:sldMk cId="1197532427" sldId="262"/>
        </pc:sldMkLst>
      </pc:sldChg>
      <pc:sldChg chg="modAnim">
        <pc:chgData name="Shelley Bennett" userId="9e1c827f-2839-48d1-8881-ae68609ad87f" providerId="ADAL" clId="{37C4B0C1-3403-4AC9-8324-2EB72A14C860}" dt="2024-09-11T19:01:37.810" v="1207"/>
        <pc:sldMkLst>
          <pc:docMk/>
          <pc:sldMk cId="3581793719" sldId="264"/>
        </pc:sldMkLst>
      </pc:sldChg>
      <pc:sldChg chg="modSp mod ord">
        <pc:chgData name="Shelley Bennett" userId="9e1c827f-2839-48d1-8881-ae68609ad87f" providerId="ADAL" clId="{37C4B0C1-3403-4AC9-8324-2EB72A14C860}" dt="2024-09-11T19:03:11.681" v="1267" actId="20577"/>
        <pc:sldMkLst>
          <pc:docMk/>
          <pc:sldMk cId="3014713992" sldId="265"/>
        </pc:sldMkLst>
        <pc:spChg chg="mod">
          <ac:chgData name="Shelley Bennett" userId="9e1c827f-2839-48d1-8881-ae68609ad87f" providerId="ADAL" clId="{37C4B0C1-3403-4AC9-8324-2EB72A14C860}" dt="2024-09-11T19:03:11.681" v="1267" actId="20577"/>
          <ac:spMkLst>
            <pc:docMk/>
            <pc:sldMk cId="3014713992" sldId="265"/>
            <ac:spMk id="4" creationId="{00000000-0000-0000-0000-000000000000}"/>
          </ac:spMkLst>
        </pc:spChg>
      </pc:sldChg>
      <pc:sldChg chg="del">
        <pc:chgData name="Shelley Bennett" userId="9e1c827f-2839-48d1-8881-ae68609ad87f" providerId="ADAL" clId="{37C4B0C1-3403-4AC9-8324-2EB72A14C860}" dt="2024-09-11T19:03:59.151" v="1283" actId="47"/>
        <pc:sldMkLst>
          <pc:docMk/>
          <pc:sldMk cId="2158529531" sldId="267"/>
        </pc:sldMkLst>
      </pc:sldChg>
      <pc:sldChg chg="modNotesTx">
        <pc:chgData name="Shelley Bennett" userId="9e1c827f-2839-48d1-8881-ae68609ad87f" providerId="ADAL" clId="{37C4B0C1-3403-4AC9-8324-2EB72A14C860}" dt="2024-09-11T19:06:24.404" v="1468" actId="20577"/>
        <pc:sldMkLst>
          <pc:docMk/>
          <pc:sldMk cId="2174121589" sldId="268"/>
        </pc:sldMkLst>
      </pc:sldChg>
      <pc:sldChg chg="del">
        <pc:chgData name="Shelley Bennett" userId="9e1c827f-2839-48d1-8881-ae68609ad87f" providerId="ADAL" clId="{37C4B0C1-3403-4AC9-8324-2EB72A14C860}" dt="2024-09-11T19:07:13.872" v="1469" actId="47"/>
        <pc:sldMkLst>
          <pc:docMk/>
          <pc:sldMk cId="4145073969" sldId="269"/>
        </pc:sldMkLst>
      </pc:sldChg>
      <pc:sldChg chg="modAnim">
        <pc:chgData name="Shelley Bennett" userId="9e1c827f-2839-48d1-8881-ae68609ad87f" providerId="ADAL" clId="{37C4B0C1-3403-4AC9-8324-2EB72A14C860}" dt="2024-09-11T19:02:21.044" v="1208"/>
        <pc:sldMkLst>
          <pc:docMk/>
          <pc:sldMk cId="741118512" sldId="285"/>
        </pc:sldMkLst>
      </pc:sldChg>
      <pc:sldChg chg="addSp delSp modSp new mod modAnim">
        <pc:chgData name="Shelley Bennett" userId="9e1c827f-2839-48d1-8881-ae68609ad87f" providerId="ADAL" clId="{37C4B0C1-3403-4AC9-8324-2EB72A14C860}" dt="2024-09-11T18:52:20.025" v="442"/>
        <pc:sldMkLst>
          <pc:docMk/>
          <pc:sldMk cId="1767235916" sldId="287"/>
        </pc:sldMkLst>
        <pc:spChg chg="mod">
          <ac:chgData name="Shelley Bennett" userId="9e1c827f-2839-48d1-8881-ae68609ad87f" providerId="ADAL" clId="{37C4B0C1-3403-4AC9-8324-2EB72A14C860}" dt="2024-09-11T18:44:29.840" v="45" actId="20577"/>
          <ac:spMkLst>
            <pc:docMk/>
            <pc:sldMk cId="1767235916" sldId="287"/>
            <ac:spMk id="2" creationId="{5C88271B-08CF-B1FD-E432-44BF6EF000F3}"/>
          </ac:spMkLst>
        </pc:spChg>
        <pc:spChg chg="mod">
          <ac:chgData name="Shelley Bennett" userId="9e1c827f-2839-48d1-8881-ae68609ad87f" providerId="ADAL" clId="{37C4B0C1-3403-4AC9-8324-2EB72A14C860}" dt="2024-09-11T18:52:15.553" v="441" actId="21"/>
          <ac:spMkLst>
            <pc:docMk/>
            <pc:sldMk cId="1767235916" sldId="287"/>
            <ac:spMk id="3" creationId="{3B526A21-FC13-8E19-D425-DB2B8A64344B}"/>
          </ac:spMkLst>
        </pc:spChg>
        <pc:spChg chg="add del mod">
          <ac:chgData name="Shelley Bennett" userId="9e1c827f-2839-48d1-8881-ae68609ad87f" providerId="ADAL" clId="{37C4B0C1-3403-4AC9-8324-2EB72A14C860}" dt="2024-09-11T18:52:14.717" v="439" actId="22"/>
          <ac:spMkLst>
            <pc:docMk/>
            <pc:sldMk cId="1767235916" sldId="287"/>
            <ac:spMk id="5" creationId="{C6DE6B5F-7DAA-AA34-FEA7-1B4E20A7D99B}"/>
          </ac:spMkLst>
        </pc:spChg>
        <pc:spChg chg="add del mod">
          <ac:chgData name="Shelley Bennett" userId="9e1c827f-2839-48d1-8881-ae68609ad87f" providerId="ADAL" clId="{37C4B0C1-3403-4AC9-8324-2EB72A14C860}" dt="2024-09-11T18:52:13.675" v="437" actId="22"/>
          <ac:spMkLst>
            <pc:docMk/>
            <pc:sldMk cId="1767235916" sldId="287"/>
            <ac:spMk id="7" creationId="{01C9D70A-1BCD-AE59-A46C-96DE5F7C25EA}"/>
          </ac:spMkLst>
        </pc:spChg>
      </pc:sldChg>
      <pc:sldChg chg="modSp add mod">
        <pc:chgData name="Shelley Bennett" userId="9e1c827f-2839-48d1-8881-ae68609ad87f" providerId="ADAL" clId="{37C4B0C1-3403-4AC9-8324-2EB72A14C860}" dt="2024-09-11T19:03:39" v="1282" actId="20577"/>
        <pc:sldMkLst>
          <pc:docMk/>
          <pc:sldMk cId="3383369733" sldId="288"/>
        </pc:sldMkLst>
        <pc:spChg chg="mod">
          <ac:chgData name="Shelley Bennett" userId="9e1c827f-2839-48d1-8881-ae68609ad87f" providerId="ADAL" clId="{37C4B0C1-3403-4AC9-8324-2EB72A14C860}" dt="2024-09-11T19:03:39" v="1282" actId="20577"/>
          <ac:spMkLst>
            <pc:docMk/>
            <pc:sldMk cId="3383369733" sldId="288"/>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4F4568-4F0E-47E6-BFB9-66D1EE5F9F4B}" type="datetimeFigureOut">
              <a:rPr lang="en-GB" smtClean="0"/>
              <a:t>11/09/2024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B34ADF-1B9A-4B91-97BD-64792DA704AD}" type="slidenum">
              <a:rPr lang="en-GB" smtClean="0"/>
              <a:t>‹#›</a:t>
            </a:fld>
            <a:endParaRPr lang="en-GB"/>
          </a:p>
        </p:txBody>
      </p:sp>
    </p:spTree>
    <p:extLst>
      <p:ext uri="{BB962C8B-B14F-4D97-AF65-F5344CB8AC3E}">
        <p14:creationId xmlns:p14="http://schemas.microsoft.com/office/powerpoint/2010/main" val="1197978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3</a:t>
            </a:fld>
            <a:endParaRPr lang="en-US"/>
          </a:p>
        </p:txBody>
      </p:sp>
    </p:spTree>
    <p:extLst>
      <p:ext uri="{BB962C8B-B14F-4D97-AF65-F5344CB8AC3E}">
        <p14:creationId xmlns:p14="http://schemas.microsoft.com/office/powerpoint/2010/main" val="3088768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Also linked to:</a:t>
            </a:r>
          </a:p>
          <a:p>
            <a:r>
              <a:rPr lang="en-US" dirty="0"/>
              <a:t>Stress reduction</a:t>
            </a:r>
          </a:p>
          <a:p>
            <a:r>
              <a:rPr lang="en-US" dirty="0"/>
              <a:t>Improved concentration</a:t>
            </a:r>
          </a:p>
          <a:p>
            <a:r>
              <a:rPr lang="en-US" dirty="0"/>
              <a:t>Improved memory</a:t>
            </a:r>
          </a:p>
          <a:p>
            <a:r>
              <a:rPr lang="en-US" dirty="0"/>
              <a:t>Improved writing skills</a:t>
            </a:r>
          </a:p>
          <a:p>
            <a:r>
              <a:rPr lang="en-US" dirty="0"/>
              <a:t>Improved communication</a:t>
            </a:r>
          </a:p>
          <a:p>
            <a:r>
              <a:rPr lang="en-US" dirty="0"/>
              <a:t>Empathy </a:t>
            </a:r>
          </a:p>
          <a:p>
            <a:r>
              <a:rPr lang="en-US" dirty="0"/>
              <a:t>General knowledge </a:t>
            </a:r>
          </a:p>
          <a:p>
            <a:r>
              <a:rPr lang="en-US" dirty="0"/>
              <a:t>Improved sleep</a:t>
            </a:r>
            <a:endParaRPr lang="en-GB" dirty="0"/>
          </a:p>
        </p:txBody>
      </p:sp>
      <p:sp>
        <p:nvSpPr>
          <p:cNvPr id="4" name="Slide Number Placeholder 3"/>
          <p:cNvSpPr>
            <a:spLocks noGrp="1"/>
          </p:cNvSpPr>
          <p:nvPr>
            <p:ph type="sldNum" sz="quarter" idx="5"/>
          </p:nvPr>
        </p:nvSpPr>
        <p:spPr/>
        <p:txBody>
          <a:bodyPr/>
          <a:lstStyle/>
          <a:p>
            <a:fld id="{A7B34ADF-1B9A-4B91-97BD-64792DA704AD}" type="slidenum">
              <a:rPr lang="en-GB" smtClean="0"/>
              <a:t>4</a:t>
            </a:fld>
            <a:endParaRPr lang="en-GB"/>
          </a:p>
        </p:txBody>
      </p:sp>
    </p:spTree>
    <p:extLst>
      <p:ext uri="{BB962C8B-B14F-4D97-AF65-F5344CB8AC3E}">
        <p14:creationId xmlns:p14="http://schemas.microsoft.com/office/powerpoint/2010/main" val="41132032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 how phonics is a small aspect- </a:t>
            </a:r>
            <a:r>
              <a:rPr lang="en-US" dirty="0" err="1"/>
              <a:t>chn</a:t>
            </a:r>
            <a:r>
              <a:rPr lang="en-US" dirty="0"/>
              <a:t> learn to read themselves using the sounds that they know. Initially, limited number of words they can read so the texts can be dry.</a:t>
            </a:r>
          </a:p>
          <a:p>
            <a:endParaRPr lang="en-US" dirty="0"/>
          </a:p>
          <a:p>
            <a:r>
              <a:rPr lang="en-US" dirty="0"/>
              <a:t>How do we develop the critical reading for PLEASURE?</a:t>
            </a:r>
            <a:endParaRPr lang="en-GB" dirty="0"/>
          </a:p>
        </p:txBody>
      </p:sp>
      <p:sp>
        <p:nvSpPr>
          <p:cNvPr id="4" name="Slide Number Placeholder 3"/>
          <p:cNvSpPr>
            <a:spLocks noGrp="1"/>
          </p:cNvSpPr>
          <p:nvPr>
            <p:ph type="sldNum" sz="quarter" idx="5"/>
          </p:nvPr>
        </p:nvSpPr>
        <p:spPr/>
        <p:txBody>
          <a:bodyPr/>
          <a:lstStyle/>
          <a:p>
            <a:fld id="{A7B34ADF-1B9A-4B91-97BD-64792DA704AD}" type="slidenum">
              <a:rPr lang="en-GB" smtClean="0"/>
              <a:t>5</a:t>
            </a:fld>
            <a:endParaRPr lang="en-GB"/>
          </a:p>
        </p:txBody>
      </p:sp>
    </p:spTree>
    <p:extLst>
      <p:ext uri="{BB962C8B-B14F-4D97-AF65-F5344CB8AC3E}">
        <p14:creationId xmlns:p14="http://schemas.microsoft.com/office/powerpoint/2010/main" val="2109362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Power of reading – PERSONALITY BUILDING </a:t>
            </a:r>
          </a:p>
          <a:p>
            <a:endParaRPr lang="en-US" dirty="0"/>
          </a:p>
          <a:p>
            <a:r>
              <a:rPr lang="en-US" dirty="0"/>
              <a:t>Widens exposure to a wide range of experiences allowing children to be:</a:t>
            </a:r>
            <a:endParaRPr lang="en-GB" dirty="0"/>
          </a:p>
        </p:txBody>
      </p:sp>
      <p:sp>
        <p:nvSpPr>
          <p:cNvPr id="4" name="Slide Number Placeholder 3"/>
          <p:cNvSpPr>
            <a:spLocks noGrp="1"/>
          </p:cNvSpPr>
          <p:nvPr>
            <p:ph type="sldNum" sz="quarter" idx="5"/>
          </p:nvPr>
        </p:nvSpPr>
        <p:spPr/>
        <p:txBody>
          <a:bodyPr/>
          <a:lstStyle/>
          <a:p>
            <a:fld id="{A7B34ADF-1B9A-4B91-97BD-64792DA704AD}" type="slidenum">
              <a:rPr lang="en-GB" smtClean="0"/>
              <a:t>7</a:t>
            </a:fld>
            <a:endParaRPr lang="en-GB"/>
          </a:p>
        </p:txBody>
      </p:sp>
    </p:spTree>
    <p:extLst>
      <p:ext uri="{BB962C8B-B14F-4D97-AF65-F5344CB8AC3E}">
        <p14:creationId xmlns:p14="http://schemas.microsoft.com/office/powerpoint/2010/main" val="3005538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BOOK TRUST website!</a:t>
            </a:r>
          </a:p>
          <a:p>
            <a:endParaRPr lang="en-US" dirty="0"/>
          </a:p>
          <a:p>
            <a:r>
              <a:rPr lang="en-US" dirty="0"/>
              <a:t>Speak to a librarian!</a:t>
            </a:r>
          </a:p>
          <a:p>
            <a:endParaRPr lang="en-GB" dirty="0"/>
          </a:p>
          <a:p>
            <a:r>
              <a:rPr lang="en-GB" dirty="0"/>
              <a:t>Book shop staff </a:t>
            </a:r>
          </a:p>
        </p:txBody>
      </p:sp>
      <p:sp>
        <p:nvSpPr>
          <p:cNvPr id="4" name="Slide Number Placeholder 3"/>
          <p:cNvSpPr>
            <a:spLocks noGrp="1"/>
          </p:cNvSpPr>
          <p:nvPr>
            <p:ph type="sldNum" sz="quarter" idx="5"/>
          </p:nvPr>
        </p:nvSpPr>
        <p:spPr/>
        <p:txBody>
          <a:bodyPr/>
          <a:lstStyle/>
          <a:p>
            <a:fld id="{A7B34ADF-1B9A-4B91-97BD-64792DA704AD}" type="slidenum">
              <a:rPr lang="en-GB" smtClean="0"/>
              <a:t>8</a:t>
            </a:fld>
            <a:endParaRPr lang="en-GB"/>
          </a:p>
        </p:txBody>
      </p:sp>
    </p:spTree>
    <p:extLst>
      <p:ext uri="{BB962C8B-B14F-4D97-AF65-F5344CB8AC3E}">
        <p14:creationId xmlns:p14="http://schemas.microsoft.com/office/powerpoint/2010/main" val="1770501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13</a:t>
            </a:fld>
            <a:endParaRPr lang="en-US"/>
          </a:p>
        </p:txBody>
      </p:sp>
    </p:spTree>
    <p:extLst>
      <p:ext uri="{BB962C8B-B14F-4D97-AF65-F5344CB8AC3E}">
        <p14:creationId xmlns:p14="http://schemas.microsoft.com/office/powerpoint/2010/main" val="39262839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fld id="{E2308E4E-93BE-E844-9AB6-A25FD0B956F7}" type="slidenum">
              <a:rPr lang="en-US">
                <a:latin typeface="Calibri" charset="0"/>
              </a:rPr>
              <a:pPr/>
              <a:t>14</a:t>
            </a:fld>
            <a:endParaRPr lang="en-US">
              <a:latin typeface="Calibri" charset="0"/>
            </a:endParaRPr>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6042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GB" i="0" dirty="0">
                <a:latin typeface="Calibri" charset="0"/>
              </a:rPr>
              <a:t>Using</a:t>
            </a:r>
            <a:r>
              <a:rPr lang="en-GB" i="1" dirty="0">
                <a:latin typeface="Calibri" charset="0"/>
              </a:rPr>
              <a:t> Read Write Inc.</a:t>
            </a:r>
            <a:r>
              <a:rPr lang="en-GB" i="1" baseline="0" dirty="0">
                <a:latin typeface="Calibri" charset="0"/>
              </a:rPr>
              <a:t> </a:t>
            </a:r>
            <a:r>
              <a:rPr lang="en-GB" i="0" baseline="0" dirty="0">
                <a:latin typeface="Calibri" charset="0"/>
              </a:rPr>
              <a:t>Phonics</a:t>
            </a:r>
            <a:r>
              <a:rPr lang="en-GB" i="1" baseline="0" dirty="0">
                <a:latin typeface="Calibri" charset="0"/>
              </a:rPr>
              <a:t> </a:t>
            </a:r>
            <a:r>
              <a:rPr lang="en-GB" dirty="0">
                <a:latin typeface="Calibri" charset="0"/>
              </a:rPr>
              <a:t>will ensure all</a:t>
            </a:r>
            <a:r>
              <a:rPr lang="en-GB" baseline="0" dirty="0">
                <a:latin typeface="Calibri" charset="0"/>
              </a:rPr>
              <a:t> children who come to our school learn to read</a:t>
            </a:r>
            <a:r>
              <a:rPr lang="en-GB" dirty="0">
                <a:latin typeface="Calibri" charset="0"/>
              </a:rPr>
              <a:t>: </a:t>
            </a:r>
          </a:p>
          <a:p>
            <a:pPr marL="171450" indent="-171450">
              <a:spcBef>
                <a:spcPct val="0"/>
              </a:spcBef>
              <a:buFont typeface="Arial"/>
              <a:buChar char="•"/>
            </a:pPr>
            <a:r>
              <a:rPr lang="en-GB" dirty="0">
                <a:latin typeface="Calibri" charset="0"/>
              </a:rPr>
              <a:t>Nursery</a:t>
            </a:r>
            <a:r>
              <a:rPr lang="en-GB" baseline="0" dirty="0">
                <a:latin typeface="Calibri" charset="0"/>
              </a:rPr>
              <a:t> – Y1</a:t>
            </a:r>
          </a:p>
          <a:p>
            <a:pPr marL="171450" indent="-171450">
              <a:spcBef>
                <a:spcPct val="0"/>
              </a:spcBef>
              <a:buFont typeface="Arial"/>
              <a:buChar char="•"/>
            </a:pPr>
            <a:r>
              <a:rPr lang="en-GB" dirty="0">
                <a:latin typeface="Calibri" charset="0"/>
              </a:rPr>
              <a:t>Older pupils who have struggled</a:t>
            </a:r>
            <a:r>
              <a:rPr lang="en-GB" baseline="0" dirty="0">
                <a:latin typeface="Calibri" charset="0"/>
              </a:rPr>
              <a:t> to learn to read and need to ‘catch up’, </a:t>
            </a:r>
          </a:p>
          <a:p>
            <a:pPr marL="171450" indent="-171450">
              <a:spcBef>
                <a:spcPct val="0"/>
              </a:spcBef>
              <a:buFont typeface="Arial"/>
              <a:buChar char="•"/>
            </a:pPr>
            <a:r>
              <a:rPr lang="en-GB" dirty="0">
                <a:latin typeface="Calibri" charset="0"/>
              </a:rPr>
              <a:t>EAL</a:t>
            </a:r>
            <a:r>
              <a:rPr lang="en-GB" baseline="0" dirty="0">
                <a:latin typeface="Calibri" charset="0"/>
              </a:rPr>
              <a:t> pupils</a:t>
            </a:r>
          </a:p>
          <a:p>
            <a:pPr marL="171450" indent="-171450">
              <a:spcBef>
                <a:spcPct val="0"/>
              </a:spcBef>
              <a:buFont typeface="Arial"/>
              <a:buChar char="•"/>
            </a:pPr>
            <a:r>
              <a:rPr lang="en-GB" dirty="0">
                <a:latin typeface="Calibri" charset="0"/>
              </a:rPr>
              <a:t>Children with SEN</a:t>
            </a:r>
            <a:r>
              <a:rPr lang="en-GB" baseline="0" dirty="0">
                <a:latin typeface="Calibri" charset="0"/>
              </a:rPr>
              <a:t> and</a:t>
            </a:r>
            <a:r>
              <a:rPr lang="en-GB" dirty="0">
                <a:latin typeface="Calibri" charset="0"/>
              </a:rPr>
              <a:t> dyslexia</a:t>
            </a:r>
            <a:r>
              <a:rPr lang="en-GB" baseline="0" dirty="0">
                <a:latin typeface="Calibri" charset="0"/>
              </a:rPr>
              <a:t> </a:t>
            </a:r>
            <a:r>
              <a:rPr lang="en-GB" dirty="0">
                <a:latin typeface="Calibri" charset="0"/>
              </a:rPr>
              <a:t>also</a:t>
            </a:r>
            <a:r>
              <a:rPr lang="en-GB" baseline="0" dirty="0">
                <a:latin typeface="Calibri" charset="0"/>
              </a:rPr>
              <a:t> </a:t>
            </a:r>
            <a:r>
              <a:rPr lang="en-GB" dirty="0">
                <a:latin typeface="Calibri" charset="0"/>
              </a:rPr>
              <a:t>learn to</a:t>
            </a:r>
            <a:r>
              <a:rPr lang="en-GB" baseline="0" dirty="0">
                <a:latin typeface="Calibri" charset="0"/>
              </a:rPr>
              <a:t> read using </a:t>
            </a:r>
            <a:r>
              <a:rPr lang="en-GB" dirty="0">
                <a:latin typeface="Calibri" charset="0"/>
              </a:rPr>
              <a:t>this programme.</a:t>
            </a:r>
          </a:p>
          <a:p>
            <a:pPr marL="171450" indent="-171450">
              <a:spcBef>
                <a:spcPct val="0"/>
              </a:spcBef>
              <a:buFont typeface="Arial"/>
              <a:buChar char="•"/>
            </a:pPr>
            <a:endParaRPr lang="en-GB" dirty="0">
              <a:latin typeface="Calibri" charset="0"/>
            </a:endParaRPr>
          </a:p>
          <a:p>
            <a:pPr>
              <a:spcBef>
                <a:spcPct val="0"/>
              </a:spcBef>
            </a:pPr>
            <a:r>
              <a:rPr lang="en-GB" dirty="0">
                <a:latin typeface="Calibri" charset="0"/>
              </a:rPr>
              <a:t>Teaching and learning focuses on what children already know and what they need to learn next in order to make best possible progress - by </a:t>
            </a:r>
            <a:r>
              <a:rPr lang="en-GB" i="1" dirty="0">
                <a:latin typeface="Calibri" charset="0"/>
              </a:rPr>
              <a:t>stage</a:t>
            </a:r>
            <a:r>
              <a:rPr lang="en-GB" dirty="0">
                <a:latin typeface="Calibri" charset="0"/>
              </a:rPr>
              <a:t> not age.</a:t>
            </a:r>
            <a:endParaRPr lang="en-US" dirty="0">
              <a:latin typeface="Calibri" charset="0"/>
            </a:endParaRPr>
          </a:p>
        </p:txBody>
      </p:sp>
    </p:spTree>
    <p:extLst>
      <p:ext uri="{BB962C8B-B14F-4D97-AF65-F5344CB8AC3E}">
        <p14:creationId xmlns:p14="http://schemas.microsoft.com/office/powerpoint/2010/main" val="1857151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i="1" dirty="0">
                <a:latin typeface="Calibri" charset="0"/>
              </a:rPr>
              <a:t>Read Write Inc. </a:t>
            </a:r>
            <a:r>
              <a:rPr lang="en-GB" i="0" dirty="0">
                <a:latin typeface="Calibri" charset="0"/>
              </a:rPr>
              <a:t>Phonics is</a:t>
            </a:r>
            <a:r>
              <a:rPr lang="en-GB" i="0" baseline="0" dirty="0">
                <a:latin typeface="Calibri" charset="0"/>
              </a:rPr>
              <a:t> a programme that uses systematic phonics to teach all children to read.</a:t>
            </a:r>
          </a:p>
          <a:p>
            <a:pPr>
              <a:spcBef>
                <a:spcPct val="0"/>
              </a:spcBef>
            </a:pPr>
            <a:r>
              <a:rPr lang="en-GB" i="0" baseline="0" dirty="0">
                <a:latin typeface="Calibri" charset="0"/>
              </a:rPr>
              <a:t>It</a:t>
            </a:r>
            <a:r>
              <a:rPr lang="en-GB" i="1" dirty="0">
                <a:latin typeface="Calibri" charset="0"/>
              </a:rPr>
              <a:t> </a:t>
            </a:r>
            <a:r>
              <a:rPr lang="en-GB" dirty="0">
                <a:latin typeface="Calibri" charset="0"/>
              </a:rPr>
              <a:t>lasts two years for most children</a:t>
            </a:r>
            <a:r>
              <a:rPr lang="en-GB" baseline="0" dirty="0">
                <a:latin typeface="Calibri" charset="0"/>
              </a:rPr>
              <a:t> -</a:t>
            </a:r>
            <a:r>
              <a:rPr lang="en-GB" dirty="0">
                <a:latin typeface="Calibri" charset="0"/>
              </a:rPr>
              <a:t> if they start to learn to read in the Reception class. </a:t>
            </a:r>
          </a:p>
          <a:p>
            <a:pPr>
              <a:spcBef>
                <a:spcPct val="0"/>
              </a:spcBef>
            </a:pPr>
            <a:r>
              <a:rPr lang="en-GB" dirty="0">
                <a:latin typeface="Calibri" charset="0"/>
              </a:rPr>
              <a:t>(There are some children with learning difficulties who spend longer on the programme.)</a:t>
            </a:r>
            <a:endParaRPr lang="en-US" i="1" dirty="0"/>
          </a:p>
          <a:p>
            <a:endParaRPr lang="en-US" i="0" dirty="0"/>
          </a:p>
          <a:p>
            <a:r>
              <a:rPr lang="en-US" i="0" dirty="0"/>
              <a:t>Click- In nursery we begin by playing with sounds- environmental, musical, rhyme, alliteration, body percussion, voice sounds, blending, segmenting </a:t>
            </a:r>
          </a:p>
          <a:p>
            <a:r>
              <a:rPr lang="en-US" i="1" dirty="0"/>
              <a:t>Click</a:t>
            </a:r>
            <a:r>
              <a:rPr lang="en-US" i="1" baseline="0" dirty="0"/>
              <a:t> – </a:t>
            </a:r>
            <a:r>
              <a:rPr lang="en-US" i="0" baseline="0" dirty="0"/>
              <a:t>We t</a:t>
            </a:r>
            <a:r>
              <a:rPr lang="en-US" dirty="0"/>
              <a:t>each the sounds first</a:t>
            </a:r>
            <a:r>
              <a:rPr lang="en-US" baseline="0" dirty="0"/>
              <a:t> – in a specific order.</a:t>
            </a:r>
          </a:p>
          <a:p>
            <a:r>
              <a:rPr lang="en-US" i="1" dirty="0"/>
              <a:t>Click – </a:t>
            </a:r>
            <a:r>
              <a:rPr lang="en-US" i="0" dirty="0"/>
              <a:t>We</a:t>
            </a:r>
            <a:r>
              <a:rPr lang="en-US" i="0" baseline="0" dirty="0"/>
              <a:t> then t</a:t>
            </a:r>
            <a:r>
              <a:rPr lang="en-US" baseline="0" dirty="0"/>
              <a:t>each your children to blend those sounds together in order to read words</a:t>
            </a:r>
          </a:p>
          <a:p>
            <a:r>
              <a:rPr lang="en-US" i="1" dirty="0"/>
              <a:t>Click – </a:t>
            </a:r>
            <a:r>
              <a:rPr lang="en-US" i="0" dirty="0"/>
              <a:t>The</a:t>
            </a:r>
            <a:r>
              <a:rPr lang="en-US" i="0" baseline="0" dirty="0"/>
              <a:t> children r</a:t>
            </a:r>
            <a:r>
              <a:rPr lang="en-US" baseline="0" dirty="0"/>
              <a:t>ead words in the matched Storybooks. Each Storybook is carefully matched to the sounds they can already read - setting them up for success. </a:t>
            </a:r>
          </a:p>
          <a:p>
            <a:r>
              <a:rPr lang="en-US" i="1" dirty="0"/>
              <a:t>Click –</a:t>
            </a:r>
            <a:r>
              <a:rPr lang="en-US" i="1" baseline="0" dirty="0"/>
              <a:t> </a:t>
            </a:r>
            <a:r>
              <a:rPr lang="en-US" i="0" baseline="0" dirty="0"/>
              <a:t>We read to children ‘real’ books</a:t>
            </a:r>
            <a:r>
              <a:rPr lang="en-US" i="1" baseline="0" dirty="0"/>
              <a:t>’. </a:t>
            </a:r>
            <a:r>
              <a:rPr lang="en-US" i="0" baseline="0" dirty="0"/>
              <a:t>Once they have learnt to read, </a:t>
            </a:r>
            <a:r>
              <a:rPr lang="en-US" baseline="0" dirty="0"/>
              <a:t>they will be able to independently read these books for themselves.</a:t>
            </a:r>
            <a:endParaRPr lang="en-US" dirty="0"/>
          </a:p>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15</a:t>
            </a:fld>
            <a:endParaRPr lang="en-US"/>
          </a:p>
        </p:txBody>
      </p:sp>
    </p:spTree>
    <p:extLst>
      <p:ext uri="{BB962C8B-B14F-4D97-AF65-F5344CB8AC3E}">
        <p14:creationId xmlns:p14="http://schemas.microsoft.com/office/powerpoint/2010/main" val="1449655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Shape 22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30" name="Shape 23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b="0" i="0" u="none" strike="noStrike" cap="none" dirty="0">
                <a:solidFill>
                  <a:schemeClr val="dk1"/>
                </a:solidFill>
                <a:latin typeface="Calibri"/>
                <a:ea typeface="Calibri"/>
                <a:cs typeface="Calibri"/>
                <a:sym typeface="Calibri"/>
              </a:rPr>
              <a:t>The English language is very complex. </a:t>
            </a:r>
          </a:p>
          <a:p>
            <a:pPr marL="0" marR="0" lvl="0" indent="0" algn="l" rtl="0">
              <a:spcBef>
                <a:spcPts val="0"/>
              </a:spcBef>
              <a:buSzPct val="25000"/>
              <a:buNone/>
            </a:pPr>
            <a:r>
              <a:rPr lang="en-US" sz="1200" b="0" i="0" u="none" strike="noStrike" cap="none" dirty="0">
                <a:solidFill>
                  <a:schemeClr val="dk1"/>
                </a:solidFill>
                <a:latin typeface="Calibri"/>
                <a:ea typeface="Calibri"/>
                <a:cs typeface="Calibri"/>
                <a:sym typeface="Calibri"/>
              </a:rPr>
              <a:t>Phonics is the method of teaching reading through the identification of sounds and graphemes. </a:t>
            </a:r>
          </a:p>
          <a:p>
            <a:pPr marL="0" marR="0" lvl="0" indent="0" algn="l" rtl="0">
              <a:spcBef>
                <a:spcPts val="0"/>
              </a:spcBef>
              <a:buSzPct val="25000"/>
              <a:buNone/>
            </a:pPr>
            <a:r>
              <a:rPr lang="en-US" sz="1200" b="0" i="1" u="none" strike="noStrike" cap="none" dirty="0">
                <a:solidFill>
                  <a:schemeClr val="dk1"/>
                </a:solidFill>
                <a:latin typeface="Calibri"/>
                <a:ea typeface="Calibri"/>
                <a:cs typeface="Calibri"/>
                <a:sym typeface="Calibri"/>
              </a:rPr>
              <a:t>Click</a:t>
            </a:r>
            <a:r>
              <a:rPr lang="en-US" sz="1200" b="0" i="0" u="none" strike="noStrike" cap="none" dirty="0">
                <a:solidFill>
                  <a:schemeClr val="dk1"/>
                </a:solidFill>
                <a:latin typeface="Calibri"/>
                <a:ea typeface="Calibri"/>
                <a:cs typeface="Calibri"/>
                <a:sym typeface="Calibri"/>
              </a:rPr>
              <a:t>.</a:t>
            </a:r>
            <a:r>
              <a:rPr lang="en-US" sz="1200" b="0" i="0" u="none" strike="noStrike" cap="none" baseline="0" dirty="0">
                <a:solidFill>
                  <a:schemeClr val="dk1"/>
                </a:solidFill>
                <a:latin typeface="Calibri"/>
                <a:ea typeface="Calibri"/>
                <a:cs typeface="Calibri"/>
                <a:sym typeface="Calibri"/>
              </a:rPr>
              <a:t> All words are made up of sounds </a:t>
            </a:r>
            <a:r>
              <a:rPr lang="en-US" sz="1200" b="0" i="0" u="none" strike="noStrike" cap="none" dirty="0">
                <a:solidFill>
                  <a:schemeClr val="dk1"/>
                </a:solidFill>
                <a:latin typeface="Calibri"/>
                <a:ea typeface="Calibri"/>
                <a:cs typeface="Calibri"/>
                <a:sym typeface="Calibri"/>
              </a:rPr>
              <a:t>e.g.</a:t>
            </a:r>
            <a:r>
              <a:rPr lang="en-US" sz="1200" b="0" i="0" u="none" strike="noStrike" cap="none" baseline="0" dirty="0">
                <a:solidFill>
                  <a:schemeClr val="dk1"/>
                </a:solidFill>
                <a:latin typeface="Calibri"/>
                <a:ea typeface="Calibri"/>
                <a:cs typeface="Calibri"/>
                <a:sym typeface="Calibri"/>
              </a:rPr>
              <a:t> i</a:t>
            </a:r>
            <a:r>
              <a:rPr lang="en-US" sz="1200" b="0" i="0" u="none" strike="noStrike" cap="none" dirty="0">
                <a:solidFill>
                  <a:schemeClr val="dk1"/>
                </a:solidFill>
                <a:latin typeface="Calibri"/>
                <a:ea typeface="Calibri"/>
                <a:cs typeface="Calibri"/>
                <a:sym typeface="Calibri"/>
              </a:rPr>
              <a:t>n </a:t>
            </a:r>
            <a:r>
              <a:rPr lang="en-US" dirty="0"/>
              <a:t>‘mat’ we have the sounds ‘m’, ‘a’, ‘t’.</a:t>
            </a:r>
          </a:p>
          <a:p>
            <a:pPr marL="0" marR="0" lvl="0" indent="0" algn="l" rtl="0">
              <a:spcBef>
                <a:spcPts val="0"/>
              </a:spcBef>
              <a:buSzPct val="25000"/>
              <a:buNone/>
            </a:pPr>
            <a:r>
              <a:rPr lang="en-US" sz="1200" b="0" i="1" u="none" strike="noStrike" cap="none" dirty="0">
                <a:solidFill>
                  <a:schemeClr val="dk1"/>
                </a:solidFill>
                <a:latin typeface="Calibri"/>
                <a:ea typeface="Calibri"/>
                <a:cs typeface="Calibri"/>
                <a:sym typeface="Calibri"/>
              </a:rPr>
              <a:t>Click </a:t>
            </a:r>
            <a:r>
              <a:rPr lang="en-US" sz="1200" b="0" i="0" u="none" strike="noStrike" cap="none" dirty="0">
                <a:solidFill>
                  <a:schemeClr val="dk1"/>
                </a:solidFill>
                <a:latin typeface="Calibri"/>
                <a:ea typeface="Calibri"/>
                <a:cs typeface="Calibri"/>
                <a:sym typeface="Calibri"/>
              </a:rPr>
              <a:t>A grapheme is another name for the letters we use to write the sound. </a:t>
            </a:r>
            <a:r>
              <a:rPr lang="en-US" i="1" dirty="0"/>
              <a:t>Click the letters ‘m’ ‘a’ ‘t’</a:t>
            </a:r>
          </a:p>
          <a:p>
            <a:pPr lvl="0" rtl="0">
              <a:spcBef>
                <a:spcPts val="0"/>
              </a:spcBef>
              <a:buSzPct val="25000"/>
              <a:buNone/>
            </a:pPr>
            <a:r>
              <a:rPr lang="en-US" dirty="0"/>
              <a:t>We teach phonics so that your children will have the tools to read any word. </a:t>
            </a:r>
          </a:p>
          <a:p>
            <a:pPr marL="0" marR="0" lvl="0" indent="0" algn="l" rtl="0">
              <a:spcBef>
                <a:spcPts val="0"/>
              </a:spcBef>
              <a:buSzPct val="25000"/>
              <a:buNone/>
            </a:pPr>
            <a:endParaRPr i="1" dirty="0"/>
          </a:p>
        </p:txBody>
      </p:sp>
      <p:sp>
        <p:nvSpPr>
          <p:cNvPr id="231" name="Shape 231"/>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16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02739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latin typeface="Times New Roman" charset="0"/>
              </a:rPr>
              <a:t>We </a:t>
            </a:r>
            <a:r>
              <a:rPr lang="en-US" baseline="0" dirty="0">
                <a:latin typeface="Times New Roman" charset="0"/>
              </a:rPr>
              <a:t>teach using pure sounds. </a:t>
            </a:r>
            <a:endParaRPr lang="en-US" dirty="0">
              <a:latin typeface="Times New Roman" charset="0"/>
            </a:endParaRPr>
          </a:p>
          <a:p>
            <a:pPr eaLnBrk="1" hangingPunct="1"/>
            <a:r>
              <a:rPr lang="en-US" dirty="0">
                <a:latin typeface="Times New Roman" charset="0"/>
              </a:rPr>
              <a:t>W</a:t>
            </a:r>
            <a:r>
              <a:rPr lang="en-GB" dirty="0">
                <a:latin typeface="Times New Roman" charset="0"/>
              </a:rPr>
              <a:t>e use pure sounds (‘m’ not’ </a:t>
            </a:r>
            <a:r>
              <a:rPr lang="en-GB" dirty="0" err="1">
                <a:latin typeface="Times New Roman" charset="0"/>
              </a:rPr>
              <a:t>muh</a:t>
            </a:r>
            <a:r>
              <a:rPr lang="en-GB" dirty="0">
                <a:latin typeface="Times New Roman" charset="0"/>
              </a:rPr>
              <a:t>’, ’s’ not ‘</a:t>
            </a:r>
            <a:r>
              <a:rPr lang="en-GB" altLang="ja-JP" dirty="0" err="1">
                <a:latin typeface="Times New Roman" charset="0"/>
              </a:rPr>
              <a:t>suh</a:t>
            </a:r>
            <a:r>
              <a:rPr lang="en-GB" dirty="0">
                <a:latin typeface="Times New Roman" charset="0"/>
              </a:rPr>
              <a:t>’</a:t>
            </a:r>
            <a:r>
              <a:rPr lang="en-GB" altLang="ja-JP" dirty="0">
                <a:latin typeface="Times New Roman" charset="0"/>
              </a:rPr>
              <a:t>, etc.) so that your child will be able to blend the sounds into words more easily. </a:t>
            </a:r>
          </a:p>
          <a:p>
            <a:pPr eaLnBrk="1" hangingPunct="1"/>
            <a:r>
              <a:rPr lang="en-GB" altLang="ja-JP" dirty="0">
                <a:latin typeface="Times New Roman" charset="0"/>
              </a:rPr>
              <a:t>Children need to know sounds – not letter names – to read words.</a:t>
            </a:r>
          </a:p>
          <a:p>
            <a:pPr eaLnBrk="1" hangingPunct="1"/>
            <a:endParaRPr lang="en-GB" altLang="ja-JP" dirty="0">
              <a:latin typeface="Times New Roman" charset="0"/>
            </a:endParaRPr>
          </a:p>
          <a:p>
            <a:pPr eaLnBrk="1" hangingPunct="1"/>
            <a:r>
              <a:rPr lang="en-GB" altLang="ja-JP" dirty="0">
                <a:latin typeface="Times New Roman" charset="0"/>
              </a:rPr>
              <a:t>This video of</a:t>
            </a:r>
            <a:r>
              <a:rPr lang="en-GB" altLang="ja-JP" baseline="0" dirty="0">
                <a:latin typeface="Times New Roman" charset="0"/>
              </a:rPr>
              <a:t> Sylvie – available on the website – demonstrates how to talk in pure sounds. </a:t>
            </a:r>
            <a:r>
              <a:rPr lang="en-GB" altLang="ja-JP" i="1" baseline="0" dirty="0">
                <a:latin typeface="Times New Roman" charset="0"/>
              </a:rPr>
              <a:t>Play video.</a:t>
            </a:r>
            <a:endParaRPr lang="en-GB" altLang="ja-JP" dirty="0">
              <a:latin typeface="Times New Roman" charset="0"/>
            </a:endParaRPr>
          </a:p>
        </p:txBody>
      </p:sp>
      <p:sp>
        <p:nvSpPr>
          <p:cNvPr id="4" name="Slide Number Placeholder 3"/>
          <p:cNvSpPr>
            <a:spLocks noGrp="1"/>
          </p:cNvSpPr>
          <p:nvPr>
            <p:ph type="sldNum" sz="quarter" idx="10"/>
          </p:nvPr>
        </p:nvSpPr>
        <p:spPr/>
        <p:txBody>
          <a:bodyPr/>
          <a:lstStyle/>
          <a:p>
            <a:fld id="{492E07CC-6AAD-1047-BB31-41E7C9B8EA12}" type="slidenum">
              <a:rPr lang="en-US" smtClean="0"/>
              <a:t>17</a:t>
            </a:fld>
            <a:endParaRPr lang="en-US"/>
          </a:p>
        </p:txBody>
      </p:sp>
    </p:spTree>
    <p:extLst>
      <p:ext uri="{BB962C8B-B14F-4D97-AF65-F5344CB8AC3E}">
        <p14:creationId xmlns:p14="http://schemas.microsoft.com/office/powerpoint/2010/main" val="2422551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lnSpc>
                <a:spcPct val="100000"/>
              </a:lnSpc>
              <a:spcBef>
                <a:spcPts val="0"/>
              </a:spcBef>
              <a:spcAft>
                <a:spcPts val="0"/>
              </a:spcAft>
              <a:buClr>
                <a:schemeClr val="dk1"/>
              </a:buClr>
              <a:buSzPct val="25000"/>
              <a:buFont typeface="Times New Roman"/>
              <a:buNone/>
            </a:pPr>
            <a:r>
              <a:rPr lang="en-US" sz="1200" b="0" i="0" u="none" strike="noStrike" cap="none" dirty="0">
                <a:solidFill>
                  <a:schemeClr val="dk1"/>
                </a:solidFill>
                <a:latin typeface="Times New Roman"/>
                <a:ea typeface="Times New Roman"/>
                <a:cs typeface="Times New Roman"/>
                <a:sym typeface="Times New Roman"/>
              </a:rPr>
              <a:t>In English we have more than 150 ways to represent 44 sounds, using </a:t>
            </a:r>
            <a:r>
              <a:rPr lang="en-US" dirty="0">
                <a:latin typeface="Times New Roman"/>
                <a:ea typeface="Times New Roman"/>
                <a:cs typeface="Times New Roman"/>
                <a:sym typeface="Times New Roman"/>
              </a:rPr>
              <a:t>the</a:t>
            </a:r>
            <a:r>
              <a:rPr lang="en-US" sz="1200" b="0" i="0" u="none" strike="noStrike" cap="none" dirty="0">
                <a:solidFill>
                  <a:schemeClr val="dk1"/>
                </a:solidFill>
                <a:latin typeface="Times New Roman"/>
                <a:ea typeface="Times New Roman"/>
                <a:cs typeface="Times New Roman"/>
                <a:sym typeface="Times New Roman"/>
              </a:rPr>
              <a:t> 26 letters in the alphabet</a:t>
            </a:r>
            <a:r>
              <a:rPr lang="en-US" dirty="0">
                <a:latin typeface="Times New Roman"/>
                <a:ea typeface="Times New Roman"/>
                <a:cs typeface="Times New Roman"/>
                <a:sym typeface="Times New Roman"/>
              </a:rPr>
              <a:t>.</a:t>
            </a:r>
          </a:p>
          <a:p>
            <a:pPr marL="0" marR="0" lvl="0" indent="0" algn="l" rtl="0">
              <a:lnSpc>
                <a:spcPct val="100000"/>
              </a:lnSpc>
              <a:spcBef>
                <a:spcPts val="0"/>
              </a:spcBef>
              <a:spcAft>
                <a:spcPts val="0"/>
              </a:spcAft>
              <a:buClr>
                <a:schemeClr val="dk1"/>
              </a:buClr>
              <a:buSzPct val="25000"/>
              <a:buFont typeface="Times New Roman"/>
              <a:buNone/>
            </a:pPr>
            <a:r>
              <a:rPr lang="en-US" dirty="0">
                <a:latin typeface="Times New Roman"/>
                <a:ea typeface="Times New Roman"/>
                <a:cs typeface="Times New Roman"/>
                <a:sym typeface="Times New Roman"/>
              </a:rPr>
              <a:t>This means we have to </a:t>
            </a:r>
            <a:r>
              <a:rPr lang="en-US" sz="1200" b="0" i="0" u="none" strike="noStrike" cap="none" dirty="0">
                <a:solidFill>
                  <a:schemeClr val="dk1"/>
                </a:solidFill>
                <a:latin typeface="Times New Roman"/>
                <a:ea typeface="Times New Roman"/>
                <a:cs typeface="Times New Roman"/>
                <a:sym typeface="Times New Roman"/>
              </a:rPr>
              <a:t>group letter</a:t>
            </a:r>
            <a:r>
              <a:rPr lang="en-US" dirty="0">
                <a:latin typeface="Times New Roman"/>
                <a:ea typeface="Times New Roman"/>
                <a:cs typeface="Times New Roman"/>
                <a:sym typeface="Times New Roman"/>
              </a:rPr>
              <a:t>s together to write some sounds. </a:t>
            </a:r>
            <a:r>
              <a:rPr lang="en-US" i="1" dirty="0">
                <a:latin typeface="Times New Roman"/>
                <a:ea typeface="Times New Roman"/>
                <a:cs typeface="Times New Roman"/>
                <a:sym typeface="Times New Roman"/>
              </a:rPr>
              <a:t>Show with a grapheme such as ‘</a:t>
            </a:r>
            <a:r>
              <a:rPr lang="en-US" i="1" dirty="0" err="1">
                <a:latin typeface="Times New Roman"/>
                <a:ea typeface="Times New Roman"/>
                <a:cs typeface="Times New Roman"/>
                <a:sym typeface="Times New Roman"/>
              </a:rPr>
              <a:t>igh</a:t>
            </a:r>
            <a:r>
              <a:rPr lang="en-US" i="1" dirty="0">
                <a:latin typeface="Times New Roman"/>
                <a:ea typeface="Times New Roman"/>
                <a:cs typeface="Times New Roman"/>
                <a:sym typeface="Times New Roman"/>
              </a:rPr>
              <a:t>’.</a:t>
            </a:r>
          </a:p>
          <a:p>
            <a:pPr marL="0" marR="0" lvl="0" indent="0" algn="l" rtl="0">
              <a:lnSpc>
                <a:spcPct val="100000"/>
              </a:lnSpc>
              <a:spcBef>
                <a:spcPts val="0"/>
              </a:spcBef>
              <a:spcAft>
                <a:spcPts val="0"/>
              </a:spcAft>
              <a:buClr>
                <a:schemeClr val="dk1"/>
              </a:buClr>
              <a:buSzPct val="25000"/>
              <a:buFont typeface="Times New Roman"/>
              <a:buNone/>
            </a:pPr>
            <a:endParaRPr lang="en-US" dirty="0">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ct val="25000"/>
              <a:buFont typeface="Times New Roman"/>
              <a:buNone/>
            </a:pPr>
            <a:r>
              <a:rPr lang="en-US" dirty="0">
                <a:latin typeface="Times New Roman"/>
                <a:ea typeface="Times New Roman"/>
                <a:cs typeface="Times New Roman"/>
                <a:sym typeface="Times New Roman"/>
              </a:rPr>
              <a:t>This makes our language one of the most complex in the world!</a:t>
            </a:r>
          </a:p>
          <a:p>
            <a:pPr marL="0" marR="0" lvl="0" indent="0" algn="l" rtl="0">
              <a:lnSpc>
                <a:spcPct val="100000"/>
              </a:lnSpc>
              <a:spcBef>
                <a:spcPts val="0"/>
              </a:spcBef>
              <a:spcAft>
                <a:spcPts val="0"/>
              </a:spcAft>
              <a:buClr>
                <a:schemeClr val="dk1"/>
              </a:buClr>
              <a:buSzPct val="25000"/>
              <a:buFont typeface="Calibri"/>
              <a:buNone/>
            </a:pPr>
            <a:endParaRPr lang="en-US" sz="1200" b="0" i="0" u="none" strike="noStrike" cap="none" dirty="0">
              <a:solidFill>
                <a:schemeClr val="dk1"/>
              </a:solidFill>
              <a:latin typeface="Times New Roman"/>
              <a:ea typeface="Times New Roman"/>
              <a:cs typeface="Times New Roman"/>
              <a:sym typeface="Times New Roman"/>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a:latin typeface="Times New Roman" charset="0"/>
            </a:endParaRPr>
          </a:p>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18</a:t>
            </a:fld>
            <a:endParaRPr lang="en-US"/>
          </a:p>
        </p:txBody>
      </p:sp>
    </p:spTree>
    <p:extLst>
      <p:ext uri="{BB962C8B-B14F-4D97-AF65-F5344CB8AC3E}">
        <p14:creationId xmlns:p14="http://schemas.microsoft.com/office/powerpoint/2010/main" val="38937758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Shape 25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51" name="Shape 25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dirty="0"/>
              <a:t>We use this Speed Sounds chart in Phonics</a:t>
            </a:r>
            <a:r>
              <a:rPr lang="en-US" baseline="0" dirty="0"/>
              <a:t> </a:t>
            </a:r>
            <a:r>
              <a:rPr lang="en-US" dirty="0"/>
              <a:t>lessons. </a:t>
            </a:r>
          </a:p>
          <a:p>
            <a:pPr marL="0" marR="0" lvl="0" indent="0" algn="l" rtl="0">
              <a:spcBef>
                <a:spcPts val="0"/>
              </a:spcBef>
              <a:buSzPct val="25000"/>
              <a:buNone/>
            </a:pPr>
            <a:r>
              <a:rPr lang="en-US" dirty="0"/>
              <a:t>It</a:t>
            </a:r>
            <a:r>
              <a:rPr lang="en-US" sz="1200" b="0" i="0" u="none" strike="noStrike" cap="none" dirty="0">
                <a:solidFill>
                  <a:schemeClr val="dk1"/>
                </a:solidFill>
                <a:latin typeface="Calibri"/>
                <a:ea typeface="Calibri"/>
                <a:cs typeface="Calibri"/>
                <a:sym typeface="Calibri"/>
              </a:rPr>
              <a:t> shows the most common graphemes for each sound. </a:t>
            </a:r>
          </a:p>
          <a:p>
            <a:pPr marL="0" marR="0" lvl="0" indent="0" algn="l" rtl="0">
              <a:spcBef>
                <a:spcPts val="0"/>
              </a:spcBef>
              <a:buSzPct val="25000"/>
              <a:buNone/>
            </a:pPr>
            <a:r>
              <a:rPr lang="en-US" sz="1200" b="0" i="0" u="none" strike="noStrike" cap="none" dirty="0">
                <a:solidFill>
                  <a:schemeClr val="dk1"/>
                </a:solidFill>
                <a:latin typeface="Times New Roman"/>
                <a:ea typeface="Times New Roman"/>
                <a:cs typeface="Times New Roman"/>
                <a:sym typeface="Times New Roman"/>
              </a:rPr>
              <a:t>Each box is a sound box showing different ways to read and write the sound. </a:t>
            </a:r>
            <a:r>
              <a:rPr lang="en-US" sz="1200" b="0" i="1" u="none" strike="noStrike" cap="none" dirty="0">
                <a:solidFill>
                  <a:schemeClr val="dk1"/>
                </a:solidFill>
                <a:latin typeface="Times New Roman"/>
                <a:ea typeface="Times New Roman"/>
                <a:cs typeface="Times New Roman"/>
                <a:sym typeface="Times New Roman"/>
              </a:rPr>
              <a:t>Demo the ‘f’ sound box with examples of words ‘fun’, ‘huff’, ‘photo’ and the  ‘or’ sound box with examples of words ‘or’, ‘door’, ‘more’, ‘dawn’, ‘author’.</a:t>
            </a:r>
          </a:p>
        </p:txBody>
      </p:sp>
      <p:sp>
        <p:nvSpPr>
          <p:cNvPr id="252" name="Shape 252"/>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19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71589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20</a:t>
            </a:fld>
            <a:endParaRPr lang="en-US"/>
          </a:p>
        </p:txBody>
      </p:sp>
    </p:spTree>
    <p:extLst>
      <p:ext uri="{BB962C8B-B14F-4D97-AF65-F5344CB8AC3E}">
        <p14:creationId xmlns:p14="http://schemas.microsoft.com/office/powerpoint/2010/main" val="3407945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spcAft>
                <a:spcPts val="0"/>
              </a:spcAft>
              <a:buSzPct val="25000"/>
              <a:buNone/>
            </a:pPr>
            <a:r>
              <a:rPr lang="en-US" dirty="0">
                <a:latin typeface="Times New Roman"/>
                <a:ea typeface="Times New Roman"/>
                <a:cs typeface="Times New Roman"/>
                <a:sym typeface="Times New Roman"/>
              </a:rPr>
              <a:t>Phonics makes learning to read easy for children because we start by teaching them just one way of reading and writing every sound. Here they are on the </a:t>
            </a:r>
            <a:r>
              <a:rPr lang="en-US" sz="1200" b="0" i="0" u="none" strike="noStrike" cap="none" dirty="0">
                <a:solidFill>
                  <a:schemeClr val="dk1"/>
                </a:solidFill>
                <a:latin typeface="Times New Roman"/>
                <a:ea typeface="Times New Roman"/>
                <a:cs typeface="Times New Roman"/>
                <a:sym typeface="Times New Roman"/>
              </a:rPr>
              <a:t>Simple Speed Sounds chart</a:t>
            </a:r>
            <a:r>
              <a:rPr lang="en-US" dirty="0">
                <a:latin typeface="Times New Roman"/>
                <a:ea typeface="Times New Roman"/>
                <a:cs typeface="Times New Roman"/>
                <a:sym typeface="Times New Roman"/>
              </a:rPr>
              <a:t>.</a:t>
            </a:r>
          </a:p>
          <a:p>
            <a:pPr marL="0" marR="0" lvl="0" indent="0" algn="l" rtl="0">
              <a:spcBef>
                <a:spcPts val="0"/>
              </a:spcBef>
              <a:spcAft>
                <a:spcPts val="0"/>
              </a:spcAft>
              <a:buSzPct val="25000"/>
              <a:buNone/>
            </a:pPr>
            <a:r>
              <a:rPr lang="en-US" sz="1200" b="0" i="0" u="none" strike="noStrike" cap="none" dirty="0">
                <a:solidFill>
                  <a:schemeClr val="dk1"/>
                </a:solidFill>
                <a:latin typeface="Times New Roman"/>
                <a:ea typeface="Times New Roman"/>
                <a:cs typeface="Times New Roman"/>
                <a:sym typeface="Times New Roman"/>
              </a:rPr>
              <a:t>We </a:t>
            </a:r>
            <a:r>
              <a:rPr lang="en-US" dirty="0">
                <a:latin typeface="Times New Roman"/>
                <a:ea typeface="Times New Roman"/>
                <a:cs typeface="Times New Roman"/>
                <a:sym typeface="Times New Roman"/>
              </a:rPr>
              <a:t>teach </a:t>
            </a:r>
            <a:r>
              <a:rPr lang="en-US" sz="1200" b="0" i="0" u="none" strike="noStrike" cap="none" dirty="0">
                <a:solidFill>
                  <a:schemeClr val="dk1"/>
                </a:solidFill>
                <a:latin typeface="Times New Roman"/>
                <a:ea typeface="Times New Roman"/>
                <a:cs typeface="Times New Roman"/>
                <a:sym typeface="Times New Roman"/>
              </a:rPr>
              <a:t>Set 1 sounds first - (sounds as far as a</a:t>
            </a:r>
            <a:r>
              <a:rPr lang="en-US" dirty="0">
                <a:latin typeface="Times New Roman"/>
                <a:ea typeface="Times New Roman"/>
                <a:cs typeface="Times New Roman"/>
                <a:sym typeface="Times New Roman"/>
              </a:rPr>
              <a:t> e </a:t>
            </a:r>
            <a:r>
              <a:rPr lang="en-US" dirty="0" err="1">
                <a:latin typeface="Times New Roman"/>
                <a:ea typeface="Times New Roman"/>
                <a:cs typeface="Times New Roman"/>
                <a:sym typeface="Times New Roman"/>
              </a:rPr>
              <a:t>i</a:t>
            </a:r>
            <a:r>
              <a:rPr lang="en-US" dirty="0">
                <a:latin typeface="Times New Roman"/>
                <a:ea typeface="Times New Roman"/>
                <a:cs typeface="Times New Roman"/>
                <a:sym typeface="Times New Roman"/>
              </a:rPr>
              <a:t> o u) </a:t>
            </a:r>
            <a:r>
              <a:rPr lang="en-US" sz="1200" b="0" i="0" u="none" strike="noStrike" cap="none" dirty="0">
                <a:solidFill>
                  <a:schemeClr val="dk1"/>
                </a:solidFill>
                <a:latin typeface="Times New Roman"/>
                <a:ea typeface="Times New Roman"/>
                <a:cs typeface="Times New Roman"/>
                <a:sym typeface="Times New Roman"/>
              </a:rPr>
              <a:t>and then Set 2 </a:t>
            </a:r>
            <a:r>
              <a:rPr lang="en-US" dirty="0">
                <a:latin typeface="Times New Roman"/>
                <a:ea typeface="Times New Roman"/>
                <a:cs typeface="Times New Roman"/>
                <a:sym typeface="Times New Roman"/>
              </a:rPr>
              <a:t>(the shaded sounds ay - </a:t>
            </a:r>
            <a:r>
              <a:rPr lang="en-US" dirty="0" err="1">
                <a:latin typeface="Times New Roman"/>
                <a:ea typeface="Times New Roman"/>
                <a:cs typeface="Times New Roman"/>
                <a:sym typeface="Times New Roman"/>
              </a:rPr>
              <a:t>oy</a:t>
            </a:r>
            <a:r>
              <a:rPr lang="en-US" dirty="0">
                <a:latin typeface="Times New Roman"/>
                <a:ea typeface="Times New Roman"/>
                <a:cs typeface="Times New Roman"/>
                <a:sym typeface="Times New Roman"/>
              </a:rPr>
              <a:t>). </a:t>
            </a:r>
          </a:p>
          <a:p>
            <a:pPr marL="0" marR="0" lvl="0" indent="0" algn="l" rtl="0">
              <a:spcBef>
                <a:spcPts val="0"/>
              </a:spcBef>
              <a:buSzPct val="25000"/>
              <a:buNone/>
            </a:pP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buSzPct val="25000"/>
              <a:buNone/>
            </a:pPr>
            <a:r>
              <a:rPr lang="en-US" i="1" dirty="0"/>
              <a:t>Explain MTYT to parents</a:t>
            </a:r>
          </a:p>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21</a:t>
            </a:fld>
            <a:endParaRPr lang="en-US"/>
          </a:p>
        </p:txBody>
      </p:sp>
    </p:spTree>
    <p:extLst>
      <p:ext uri="{BB962C8B-B14F-4D97-AF65-F5344CB8AC3E}">
        <p14:creationId xmlns:p14="http://schemas.microsoft.com/office/powerpoint/2010/main" val="4288586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b="0" i="0" u="none" strike="noStrike" cap="none" dirty="0">
                <a:solidFill>
                  <a:schemeClr val="dk1"/>
                </a:solidFill>
                <a:latin typeface="+mn-lt"/>
                <a:ea typeface="Calibri"/>
                <a:cs typeface="Calibri"/>
                <a:sym typeface="Calibri"/>
              </a:rPr>
              <a:t>Once the children know the pure sounds, we teach them </a:t>
            </a:r>
            <a:r>
              <a:rPr lang="en-US" dirty="0"/>
              <a:t>to blend sounds to read words. We also teach children to spell the words they learn to read.</a:t>
            </a:r>
          </a:p>
          <a:p>
            <a:pPr marL="0" marR="0" lvl="0" indent="0" algn="l" rtl="0">
              <a:spcBef>
                <a:spcPts val="0"/>
              </a:spcBef>
              <a:buSzPct val="25000"/>
              <a:buNone/>
            </a:pPr>
            <a:endParaRPr lang="en-US" dirty="0"/>
          </a:p>
          <a:p>
            <a:pPr marL="0" marR="0" lvl="0" indent="0" algn="l" rtl="0">
              <a:spcBef>
                <a:spcPts val="0"/>
              </a:spcBef>
              <a:buSzPct val="25000"/>
              <a:buNone/>
            </a:pPr>
            <a:r>
              <a:rPr lang="en-US" dirty="0"/>
              <a:t>We use Fred Talk to help children</a:t>
            </a:r>
            <a:r>
              <a:rPr lang="en-US" baseline="0" dirty="0"/>
              <a:t> read and spell words.</a:t>
            </a:r>
          </a:p>
          <a:p>
            <a:pPr marL="0" marR="0" lvl="0" indent="0" algn="l" rtl="0">
              <a:spcBef>
                <a:spcPts val="0"/>
              </a:spcBef>
              <a:buSzPct val="25000"/>
              <a:buNone/>
            </a:pPr>
            <a:endParaRPr lang="en-US" dirty="0"/>
          </a:p>
          <a:p>
            <a:endParaRPr lang="en-US" baseline="0" dirty="0"/>
          </a:p>
        </p:txBody>
      </p:sp>
      <p:sp>
        <p:nvSpPr>
          <p:cNvPr id="4" name="Slide Number Placeholder 3"/>
          <p:cNvSpPr>
            <a:spLocks noGrp="1"/>
          </p:cNvSpPr>
          <p:nvPr>
            <p:ph type="sldNum" sz="quarter" idx="10"/>
          </p:nvPr>
        </p:nvSpPr>
        <p:spPr/>
        <p:txBody>
          <a:bodyPr/>
          <a:lstStyle/>
          <a:p>
            <a:fld id="{492E07CC-6AAD-1047-BB31-41E7C9B8EA12}" type="slidenum">
              <a:rPr lang="en-US" smtClean="0"/>
              <a:t>22</a:t>
            </a:fld>
            <a:endParaRPr lang="en-US"/>
          </a:p>
        </p:txBody>
      </p:sp>
    </p:spTree>
    <p:extLst>
      <p:ext uri="{BB962C8B-B14F-4D97-AF65-F5344CB8AC3E}">
        <p14:creationId xmlns:p14="http://schemas.microsoft.com/office/powerpoint/2010/main" val="21800705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a:solidFill>
                  <a:srgbClr val="0070C0"/>
                </a:solidFill>
                <a:latin typeface="Arial" charset="0"/>
              </a:rPr>
              <a:t>This is Fred.</a:t>
            </a:r>
          </a:p>
          <a:p>
            <a:pPr marL="0" marR="0" indent="0" algn="l" defTabSz="457200" rtl="0" eaLnBrk="1" fontAlgn="auto" latinLnBrk="0" hangingPunct="1">
              <a:lnSpc>
                <a:spcPct val="100000"/>
              </a:lnSpc>
              <a:spcBef>
                <a:spcPts val="0"/>
              </a:spcBef>
              <a:spcAft>
                <a:spcPts val="0"/>
              </a:spcAft>
              <a:buClrTx/>
              <a:buSzTx/>
              <a:buFontTx/>
              <a:buNone/>
              <a:tabLst/>
              <a:defRPr/>
            </a:pPr>
            <a:r>
              <a:rPr lang="en-GB" dirty="0">
                <a:solidFill>
                  <a:srgbClr val="0070C0"/>
                </a:solidFill>
                <a:latin typeface="Arial" charset="0"/>
              </a:rPr>
              <a:t>He</a:t>
            </a:r>
            <a:r>
              <a:rPr lang="en-GB" baseline="0" dirty="0">
                <a:solidFill>
                  <a:srgbClr val="0070C0"/>
                </a:solidFill>
                <a:latin typeface="Arial" charset="0"/>
              </a:rPr>
              <a:t> </a:t>
            </a:r>
            <a:r>
              <a:rPr lang="en-GB" dirty="0">
                <a:solidFill>
                  <a:srgbClr val="0070C0"/>
                </a:solidFill>
                <a:latin typeface="Arial" charset="0"/>
              </a:rPr>
              <a:t>is</a:t>
            </a:r>
            <a:r>
              <a:rPr lang="en-GB" baseline="0" dirty="0">
                <a:solidFill>
                  <a:srgbClr val="0070C0"/>
                </a:solidFill>
                <a:latin typeface="Arial" charset="0"/>
              </a:rPr>
              <a:t> a frog who can only speak in sounds, and we call this Fred Talk.</a:t>
            </a:r>
            <a:r>
              <a:rPr lang="en-US" baseline="0" dirty="0"/>
              <a:t> For example ‘m’ ‘a’ ‘t’, ‘l’ ‘u’ ‘n’ ‘</a:t>
            </a:r>
            <a:r>
              <a:rPr lang="en-US" baseline="0" dirty="0" err="1"/>
              <a:t>ch</a:t>
            </a:r>
            <a:r>
              <a:rPr lang="en-US" baseline="0" dirty="0"/>
              <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a:solidFill>
                <a:srgbClr val="0070C0"/>
              </a:solidFill>
              <a:latin typeface="Arial"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a:solidFill>
                  <a:srgbClr val="0070C0"/>
                </a:solidFill>
                <a:latin typeface="Arial" charset="0"/>
              </a:rPr>
              <a:t>He helps children sound out words so they can read and spell.</a:t>
            </a:r>
            <a:endParaRPr lang="en-GB" baseline="0" dirty="0">
              <a:solidFill>
                <a:srgbClr val="0070C0"/>
              </a:solidFill>
              <a:latin typeface="Arial"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i="1" baseline="0" dirty="0">
              <a:solidFill>
                <a:srgbClr val="0070C0"/>
              </a:solidFill>
              <a:latin typeface="Arial"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i="1" baseline="0" dirty="0">
                <a:solidFill>
                  <a:srgbClr val="0070C0"/>
                </a:solidFill>
                <a:latin typeface="Arial" charset="0"/>
              </a:rPr>
              <a:t>MTYT some examples with the parents. </a:t>
            </a:r>
            <a:r>
              <a:rPr lang="en-US" baseline="0" dirty="0"/>
              <a:t>For example ‘d’ ‘o’ ‘g’ dog, ‘s’ ‘a’ ‘t’ sat.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457200" rtl="0" eaLnBrk="1" fontAlgn="auto" latinLnBrk="0" hangingPunct="1">
              <a:lnSpc>
                <a:spcPct val="100000"/>
              </a:lnSpc>
              <a:spcBef>
                <a:spcPts val="0"/>
              </a:spcBef>
              <a:spcAft>
                <a:spcPts val="0"/>
              </a:spcAft>
              <a:buClrTx/>
              <a:buSzTx/>
              <a:buFontTx/>
              <a:buNone/>
              <a:tabLst/>
              <a:defRPr/>
            </a:pPr>
            <a:r>
              <a:rPr lang="en-US" i="1" baseline="0" dirty="0"/>
              <a:t>Click. </a:t>
            </a:r>
            <a:r>
              <a:rPr lang="en-US" i="0" baseline="0" dirty="0"/>
              <a:t>Fred is our friend!</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23</a:t>
            </a:fld>
            <a:endParaRPr lang="en-US"/>
          </a:p>
        </p:txBody>
      </p:sp>
    </p:spTree>
    <p:extLst>
      <p:ext uri="{BB962C8B-B14F-4D97-AF65-F5344CB8AC3E}">
        <p14:creationId xmlns:p14="http://schemas.microsoft.com/office/powerpoint/2010/main" val="1738392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Once</a:t>
            </a:r>
            <a:r>
              <a:rPr lang="en-US" baseline="0" dirty="0"/>
              <a:t> </a:t>
            </a:r>
            <a:r>
              <a:rPr lang="en-US" dirty="0"/>
              <a:t>they can</a:t>
            </a:r>
            <a:r>
              <a:rPr lang="en-US" baseline="0" dirty="0"/>
              <a:t> Fred Talk and blend sounds into words from</a:t>
            </a:r>
            <a:r>
              <a:rPr lang="en-US" dirty="0"/>
              <a:t> the simple</a:t>
            </a:r>
            <a:r>
              <a:rPr lang="en-US" baseline="0" dirty="0"/>
              <a:t> chart, we teach them Set 3 sounds on the complex chart – </a:t>
            </a:r>
            <a:r>
              <a:rPr lang="en-US" dirty="0"/>
              <a:t>the other ways of reading and writing each sound so that they can soon read anything.</a:t>
            </a:r>
          </a:p>
          <a:p>
            <a:endParaRPr lang="en-US" sz="1200" baseline="0" dirty="0"/>
          </a:p>
        </p:txBody>
      </p:sp>
      <p:sp>
        <p:nvSpPr>
          <p:cNvPr id="4" name="Slide Number Placeholder 3"/>
          <p:cNvSpPr>
            <a:spLocks noGrp="1"/>
          </p:cNvSpPr>
          <p:nvPr>
            <p:ph type="sldNum" sz="quarter" idx="10"/>
          </p:nvPr>
        </p:nvSpPr>
        <p:spPr/>
        <p:txBody>
          <a:bodyPr/>
          <a:lstStyle/>
          <a:p>
            <a:fld id="{492E07CC-6AAD-1047-BB31-41E7C9B8EA12}" type="slidenum">
              <a:rPr lang="en-US" smtClean="0"/>
              <a:t>24</a:t>
            </a:fld>
            <a:endParaRPr lang="en-US"/>
          </a:p>
        </p:txBody>
      </p:sp>
    </p:spTree>
    <p:extLst>
      <p:ext uri="{BB962C8B-B14F-4D97-AF65-F5344CB8AC3E}">
        <p14:creationId xmlns:p14="http://schemas.microsoft.com/office/powerpoint/2010/main" val="1485415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buSzPct val="25000"/>
              <a:buNone/>
            </a:pPr>
            <a:r>
              <a:rPr lang="en-US" dirty="0"/>
              <a:t>Alongside learning each</a:t>
            </a:r>
            <a:r>
              <a:rPr lang="en-US" baseline="0" dirty="0"/>
              <a:t> set of </a:t>
            </a:r>
            <a:r>
              <a:rPr lang="en-US" dirty="0"/>
              <a:t>sounds, they read Storybooks </a:t>
            </a:r>
            <a:r>
              <a:rPr lang="en-US" baseline="0" dirty="0"/>
              <a:t>that </a:t>
            </a:r>
            <a:r>
              <a:rPr lang="en-US" dirty="0"/>
              <a:t>only contain the sounds and words they can read. This sets them up to succeed in their reading.</a:t>
            </a:r>
          </a:p>
          <a:p>
            <a:pPr marL="0" marR="0" lvl="0" indent="0" algn="l" rtl="0">
              <a:spcBef>
                <a:spcPts val="0"/>
              </a:spcBef>
              <a:buSzPct val="25000"/>
              <a:buNone/>
            </a:pPr>
            <a:endParaRPr lang="en-US" dirty="0"/>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dirty="0"/>
              <a:t>We discuss and write about the ideas in these Storybooks.</a:t>
            </a:r>
            <a:r>
              <a:rPr lang="en-US" baseline="0" dirty="0"/>
              <a:t> </a:t>
            </a:r>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baseline="0" dirty="0"/>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baseline="0" dirty="0"/>
              <a:t>We also teach children to read common exception words – words like ‘said’ and ‘they’.  The children will know these as red words or tricky words.</a:t>
            </a:r>
          </a:p>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25</a:t>
            </a:fld>
            <a:endParaRPr lang="en-US"/>
          </a:p>
        </p:txBody>
      </p:sp>
    </p:spTree>
    <p:extLst>
      <p:ext uri="{BB962C8B-B14F-4D97-AF65-F5344CB8AC3E}">
        <p14:creationId xmlns:p14="http://schemas.microsoft.com/office/powerpoint/2010/main" val="33384816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26</a:t>
            </a:fld>
            <a:endParaRPr lang="en-US"/>
          </a:p>
        </p:txBody>
      </p:sp>
    </p:spTree>
    <p:extLst>
      <p:ext uri="{BB962C8B-B14F-4D97-AF65-F5344CB8AC3E}">
        <p14:creationId xmlns:p14="http://schemas.microsoft.com/office/powerpoint/2010/main" val="33466770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We use Fred Fingers to help children sound out words to spell easily.</a:t>
            </a:r>
          </a:p>
          <a:p>
            <a:r>
              <a:rPr lang="en-US" baseline="0" dirty="0"/>
              <a:t>It means they do not have to </a:t>
            </a:r>
            <a:r>
              <a:rPr lang="en-US" baseline="0" dirty="0" err="1"/>
              <a:t>memorise</a:t>
            </a:r>
            <a:r>
              <a:rPr lang="en-US" baseline="0" dirty="0"/>
              <a:t> lists of spelling words.</a:t>
            </a:r>
          </a:p>
          <a:p>
            <a:r>
              <a:rPr lang="en-US" baseline="0" dirty="0"/>
              <a:t>It is a tool so they will be able to spell any word. </a:t>
            </a:r>
          </a:p>
          <a:p>
            <a:pPr marL="0" marR="0" indent="0" algn="l" defTabSz="457200" rtl="0" eaLnBrk="1" fontAlgn="auto" latinLnBrk="0" hangingPunct="1">
              <a:lnSpc>
                <a:spcPct val="100000"/>
              </a:lnSpc>
              <a:spcBef>
                <a:spcPts val="0"/>
              </a:spcBef>
              <a:spcAft>
                <a:spcPts val="0"/>
              </a:spcAft>
              <a:buClrTx/>
              <a:buSzTx/>
              <a:buFontTx/>
              <a:buNone/>
              <a:tabLst/>
              <a:defRPr/>
            </a:pPr>
            <a:endParaRPr lang="en-US" i="1" baseline="0" dirty="0"/>
          </a:p>
          <a:p>
            <a:pPr marL="0" marR="0" indent="0" algn="l" defTabSz="457200" rtl="0" eaLnBrk="1" fontAlgn="auto" latinLnBrk="0" hangingPunct="1">
              <a:lnSpc>
                <a:spcPct val="100000"/>
              </a:lnSpc>
              <a:spcBef>
                <a:spcPts val="0"/>
              </a:spcBef>
              <a:spcAft>
                <a:spcPts val="0"/>
              </a:spcAft>
              <a:buClrTx/>
              <a:buSzTx/>
              <a:buFontTx/>
              <a:buNone/>
              <a:tabLst/>
              <a:defRPr/>
            </a:pPr>
            <a:r>
              <a:rPr lang="en-US" i="1" dirty="0"/>
              <a:t>Demonstrate how to use Fred Fingers</a:t>
            </a:r>
            <a:r>
              <a:rPr lang="en-US" i="1" baseline="0" dirty="0"/>
              <a:t>.</a:t>
            </a:r>
          </a:p>
        </p:txBody>
      </p:sp>
      <p:sp>
        <p:nvSpPr>
          <p:cNvPr id="4" name="Slide Number Placeholder 3"/>
          <p:cNvSpPr>
            <a:spLocks noGrp="1"/>
          </p:cNvSpPr>
          <p:nvPr>
            <p:ph type="sldNum" sz="quarter" idx="10"/>
          </p:nvPr>
        </p:nvSpPr>
        <p:spPr/>
        <p:txBody>
          <a:bodyPr/>
          <a:lstStyle/>
          <a:p>
            <a:fld id="{492E07CC-6AAD-1047-BB31-41E7C9B8EA12}" type="slidenum">
              <a:rPr lang="en-US" smtClean="0"/>
              <a:t>27</a:t>
            </a:fld>
            <a:endParaRPr lang="en-US"/>
          </a:p>
        </p:txBody>
      </p:sp>
    </p:spTree>
    <p:extLst>
      <p:ext uri="{BB962C8B-B14F-4D97-AF65-F5344CB8AC3E}">
        <p14:creationId xmlns:p14="http://schemas.microsoft.com/office/powerpoint/2010/main" val="19892036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28</a:t>
            </a:fld>
            <a:endParaRPr lang="en-US"/>
          </a:p>
        </p:txBody>
      </p:sp>
    </p:spTree>
    <p:extLst>
      <p:ext uri="{BB962C8B-B14F-4D97-AF65-F5344CB8AC3E}">
        <p14:creationId xmlns:p14="http://schemas.microsoft.com/office/powerpoint/2010/main" val="20724081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ORT books</a:t>
            </a:r>
          </a:p>
          <a:p>
            <a:r>
              <a:rPr lang="en-US" baseline="0" dirty="0"/>
              <a:t>Small books with a single word per page.  </a:t>
            </a:r>
          </a:p>
          <a:p>
            <a:r>
              <a:rPr lang="en-US" baseline="0" dirty="0"/>
              <a:t>We try hard to ensure that books sent home match needs to ensure success.</a:t>
            </a:r>
          </a:p>
          <a:p>
            <a:endParaRPr lang="en-US" baseline="0" dirty="0"/>
          </a:p>
          <a:p>
            <a:r>
              <a:rPr lang="en-US" baseline="0" dirty="0"/>
              <a:t>In school the children will be reading daily during their phonics sessions.  The texts will be read to them and then read by the children over a number of days.  Each session is carefully </a:t>
            </a:r>
            <a:r>
              <a:rPr lang="en-US" baseline="0" dirty="0" err="1"/>
              <a:t>scaffolded</a:t>
            </a:r>
            <a:r>
              <a:rPr lang="en-US" baseline="0" dirty="0"/>
              <a:t> to ensure that when the children read the text themselves they are set up for success.</a:t>
            </a:r>
          </a:p>
        </p:txBody>
      </p:sp>
      <p:sp>
        <p:nvSpPr>
          <p:cNvPr id="4" name="Slide Number Placeholder 3"/>
          <p:cNvSpPr>
            <a:spLocks noGrp="1"/>
          </p:cNvSpPr>
          <p:nvPr>
            <p:ph type="sldNum" sz="quarter" idx="10"/>
          </p:nvPr>
        </p:nvSpPr>
        <p:spPr/>
        <p:txBody>
          <a:bodyPr/>
          <a:lstStyle/>
          <a:p>
            <a:fld id="{492E07CC-6AAD-1047-BB31-41E7C9B8EA12}" type="slidenum">
              <a:rPr lang="en-US" smtClean="0"/>
              <a:t>29</a:t>
            </a:fld>
            <a:endParaRPr lang="en-US"/>
          </a:p>
        </p:txBody>
      </p:sp>
    </p:spTree>
    <p:extLst>
      <p:ext uri="{BB962C8B-B14F-4D97-AF65-F5344CB8AC3E}">
        <p14:creationId xmlns:p14="http://schemas.microsoft.com/office/powerpoint/2010/main" val="19161507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a:p>
            <a:r>
              <a:rPr lang="en-US" dirty="0"/>
              <a:t>Boom reader </a:t>
            </a:r>
          </a:p>
          <a:p>
            <a:r>
              <a:rPr lang="en-US" dirty="0"/>
              <a:t>Daily reading</a:t>
            </a:r>
          </a:p>
          <a:p>
            <a:r>
              <a:rPr lang="en-US" dirty="0"/>
              <a:t>Playing with sounds – </a:t>
            </a:r>
            <a:r>
              <a:rPr lang="en-US" dirty="0" err="1"/>
              <a:t>fred</a:t>
            </a:r>
            <a:r>
              <a:rPr lang="en-US" dirty="0"/>
              <a:t> talk games</a:t>
            </a:r>
          </a:p>
          <a:p>
            <a:r>
              <a:rPr lang="en-US" dirty="0"/>
              <a:t>Reading for pleasure</a:t>
            </a:r>
          </a:p>
          <a:p>
            <a:r>
              <a:rPr lang="en-US" dirty="0"/>
              <a:t>Read TO your child </a:t>
            </a:r>
          </a:p>
        </p:txBody>
      </p:sp>
      <p:sp>
        <p:nvSpPr>
          <p:cNvPr id="4" name="Slide Number Placeholder 3"/>
          <p:cNvSpPr>
            <a:spLocks noGrp="1"/>
          </p:cNvSpPr>
          <p:nvPr>
            <p:ph type="sldNum" sz="quarter" idx="10"/>
          </p:nvPr>
        </p:nvSpPr>
        <p:spPr/>
        <p:txBody>
          <a:bodyPr/>
          <a:lstStyle/>
          <a:p>
            <a:fld id="{AC167F53-BA33-7E40-958D-01A6607E9B7A}" type="slidenum">
              <a:rPr lang="en-US" smtClean="0"/>
              <a:t>30</a:t>
            </a:fld>
            <a:endParaRPr lang="en-US"/>
          </a:p>
        </p:txBody>
      </p:sp>
    </p:spTree>
    <p:extLst>
      <p:ext uri="{BB962C8B-B14F-4D97-AF65-F5344CB8AC3E}">
        <p14:creationId xmlns:p14="http://schemas.microsoft.com/office/powerpoint/2010/main" val="10648697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1" dirty="0"/>
              <a:t>Read</a:t>
            </a:r>
            <a:r>
              <a:rPr lang="en-US" i="1" baseline="0" dirty="0"/>
              <a:t> question.</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31</a:t>
            </a:fld>
            <a:endParaRPr lang="en-US"/>
          </a:p>
        </p:txBody>
      </p:sp>
    </p:spTree>
    <p:extLst>
      <p:ext uri="{BB962C8B-B14F-4D97-AF65-F5344CB8AC3E}">
        <p14:creationId xmlns:p14="http://schemas.microsoft.com/office/powerpoint/2010/main" val="2980791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358599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587594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3925246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66A075F-389A-45BE-B6EC-8CBE2043CB80}"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385872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66A075F-389A-45BE-B6EC-8CBE2043CB80}" type="datetimeFigureOut">
              <a:rPr lang="en-GB" smtClean="0"/>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182009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66A075F-389A-45BE-B6EC-8CBE2043CB80}"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949014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6A075F-389A-45BE-B6EC-8CBE2043CB80}" type="datetimeFigureOut">
              <a:rPr lang="en-GB" smtClean="0"/>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388034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66A075F-389A-45BE-B6EC-8CBE2043CB80}"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313558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66A075F-389A-45BE-B6EC-8CBE2043CB80}"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013678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899809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06068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3702841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07126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520514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8170700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66A075F-389A-45BE-B6EC-8CBE2043CB8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DFE06-E228-4C79-A930-18BC12E10E28}" type="slidenum">
              <a:rPr lang="en-GB" smtClean="0"/>
              <a:t>‹#›</a:t>
            </a:fld>
            <a:endParaRPr lang="en-GB"/>
          </a:p>
        </p:txBody>
      </p:sp>
    </p:spTree>
    <p:extLst>
      <p:ext uri="{BB962C8B-B14F-4D97-AF65-F5344CB8AC3E}">
        <p14:creationId xmlns:p14="http://schemas.microsoft.com/office/powerpoint/2010/main" val="2035949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showMasterPhAnim="0" userDrawn="1">
  <p:cSld name="5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787" y="0"/>
            <a:ext cx="12240683" cy="6858000"/>
          </a:xfrm>
          <a:prstGeom prst="rect">
            <a:avLst/>
          </a:prstGeom>
        </p:spPr>
      </p:pic>
      <p:sp>
        <p:nvSpPr>
          <p:cNvPr id="3" name="Content Placeholder 2"/>
          <p:cNvSpPr>
            <a:spLocks noGrp="1"/>
          </p:cNvSpPr>
          <p:nvPr>
            <p:ph idx="1"/>
          </p:nvPr>
        </p:nvSpPr>
        <p:spPr>
          <a:xfrm>
            <a:off x="431371" y="1196752"/>
            <a:ext cx="11518900" cy="504056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541223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6A075F-389A-45BE-B6EC-8CBE2043CB80}" type="datetimeFigureOut">
              <a:rPr lang="en-GB" smtClean="0"/>
              <a:t>11/09/2024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A6DFE06-E228-4C79-A930-18BC12E10E28}" type="slidenum">
              <a:rPr lang="en-GB" smtClean="0"/>
              <a:t>‹#›</a:t>
            </a:fld>
            <a:endParaRPr lang="en-GB"/>
          </a:p>
        </p:txBody>
      </p:sp>
    </p:spTree>
    <p:extLst>
      <p:ext uri="{BB962C8B-B14F-4D97-AF65-F5344CB8AC3E}">
        <p14:creationId xmlns:p14="http://schemas.microsoft.com/office/powerpoint/2010/main" val="183587968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pn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oxfordowl.co.uk/for-home/reading-owl/find-a-book/read-write-inc-phonics--1/phonics-pure-sounds-video" TargetMode="External"/><Relationship Id="rId5" Type="http://schemas.openxmlformats.org/officeDocument/2006/relationships/image" Target="../media/image14.png"/><Relationship Id="rId4" Type="http://schemas.openxmlformats.org/officeDocument/2006/relationships/notesSlide" Target="../notesSlides/notesSlide10.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5.jpe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9.jpeg"/><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2.png"/><Relationship Id="rId4" Type="http://schemas.openxmlformats.org/officeDocument/2006/relationships/image" Target="../media/image7.jpeg"/><Relationship Id="rId9"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855894"/>
            <a:ext cx="7766936" cy="1646302"/>
          </a:xfrm>
        </p:spPr>
        <p:txBody>
          <a:bodyPr/>
          <a:lstStyle/>
          <a:p>
            <a:r>
              <a:rPr lang="en-US" dirty="0"/>
              <a:t>Reading and Phonics Workshop for Parents </a:t>
            </a:r>
            <a:endParaRPr lang="en-GB" dirty="0"/>
          </a:p>
        </p:txBody>
      </p:sp>
      <p:sp>
        <p:nvSpPr>
          <p:cNvPr id="3" name="Subtitle 2"/>
          <p:cNvSpPr>
            <a:spLocks noGrp="1"/>
          </p:cNvSpPr>
          <p:nvPr>
            <p:ph type="subTitle" idx="1"/>
          </p:nvPr>
        </p:nvSpPr>
        <p:spPr/>
        <p:txBody>
          <a:bodyPr/>
          <a:lstStyle/>
          <a:p>
            <a:r>
              <a:rPr lang="en-US" dirty="0"/>
              <a:t>Thursday 19</a:t>
            </a:r>
            <a:r>
              <a:rPr lang="en-US" baseline="30000" dirty="0"/>
              <a:t>th</a:t>
            </a:r>
            <a:r>
              <a:rPr lang="en-US" dirty="0"/>
              <a:t> September 2024</a:t>
            </a:r>
            <a:endParaRPr lang="en-GB" dirty="0"/>
          </a:p>
        </p:txBody>
      </p:sp>
      <p:pic>
        <p:nvPicPr>
          <p:cNvPr id="5" name="Picture 4">
            <a:extLst>
              <a:ext uri="{FF2B5EF4-FFF2-40B4-BE49-F238E27FC236}">
                <a16:creationId xmlns:a16="http://schemas.microsoft.com/office/drawing/2014/main" id="{BF9B5714-F3E4-E0C7-3988-E6956EA8F8B1}"/>
              </a:ext>
            </a:extLst>
          </p:cNvPr>
          <p:cNvPicPr>
            <a:picLocks noChangeAspect="1"/>
          </p:cNvPicPr>
          <p:nvPr/>
        </p:nvPicPr>
        <p:blipFill>
          <a:blip r:embed="rId2"/>
          <a:stretch>
            <a:fillRect/>
          </a:stretch>
        </p:blipFill>
        <p:spPr>
          <a:xfrm>
            <a:off x="0" y="5585312"/>
            <a:ext cx="3656339" cy="1277214"/>
          </a:xfrm>
          <a:prstGeom prst="rect">
            <a:avLst/>
          </a:prstGeom>
        </p:spPr>
      </p:pic>
    </p:spTree>
    <p:extLst>
      <p:ext uri="{BB962C8B-B14F-4D97-AF65-F5344CB8AC3E}">
        <p14:creationId xmlns:p14="http://schemas.microsoft.com/office/powerpoint/2010/main" val="5324594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8271B-08CF-B1FD-E432-44BF6EF000F3}"/>
              </a:ext>
            </a:extLst>
          </p:cNvPr>
          <p:cNvSpPr>
            <a:spLocks noGrp="1"/>
          </p:cNvSpPr>
          <p:nvPr>
            <p:ph type="title"/>
          </p:nvPr>
        </p:nvSpPr>
        <p:spPr/>
        <p:txBody>
          <a:bodyPr/>
          <a:lstStyle/>
          <a:p>
            <a:r>
              <a:rPr lang="en-US" dirty="0"/>
              <a:t>What will we find out in this workshop?</a:t>
            </a:r>
            <a:endParaRPr lang="en-GB" dirty="0"/>
          </a:p>
        </p:txBody>
      </p:sp>
      <p:sp>
        <p:nvSpPr>
          <p:cNvPr id="3" name="Content Placeholder 2">
            <a:extLst>
              <a:ext uri="{FF2B5EF4-FFF2-40B4-BE49-F238E27FC236}">
                <a16:creationId xmlns:a16="http://schemas.microsoft.com/office/drawing/2014/main" id="{3B526A21-FC13-8E19-D425-DB2B8A64344B}"/>
              </a:ext>
            </a:extLst>
          </p:cNvPr>
          <p:cNvSpPr>
            <a:spLocks noGrp="1"/>
          </p:cNvSpPr>
          <p:nvPr>
            <p:ph idx="1"/>
          </p:nvPr>
        </p:nvSpPr>
        <p:spPr/>
        <p:txBody>
          <a:bodyPr/>
          <a:lstStyle/>
          <a:p>
            <a:r>
              <a:rPr lang="en-US" dirty="0"/>
              <a:t>Why is reading for pleasure so important?</a:t>
            </a:r>
          </a:p>
          <a:p>
            <a:r>
              <a:rPr lang="en-US" dirty="0"/>
              <a:t>How do we teach reading at school?</a:t>
            </a:r>
          </a:p>
          <a:p>
            <a:r>
              <a:rPr lang="en-US" dirty="0"/>
              <a:t>How can you help at home?</a:t>
            </a:r>
            <a:endParaRPr lang="en-GB" dirty="0"/>
          </a:p>
        </p:txBody>
      </p:sp>
    </p:spTree>
    <p:extLst>
      <p:ext uri="{BB962C8B-B14F-4D97-AF65-F5344CB8AC3E}">
        <p14:creationId xmlns:p14="http://schemas.microsoft.com/office/powerpoint/2010/main" val="1767235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020865" y="1320534"/>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Why is reading for pleasure so important? </a:t>
            </a:r>
          </a:p>
        </p:txBody>
      </p:sp>
      <p:pic>
        <p:nvPicPr>
          <p:cNvPr id="3" name="Picture 2">
            <a:extLst>
              <a:ext uri="{FF2B5EF4-FFF2-40B4-BE49-F238E27FC236}">
                <a16:creationId xmlns:a16="http://schemas.microsoft.com/office/drawing/2014/main" id="{36073EDF-8E14-5777-53FD-0041D7CEA173}"/>
              </a:ext>
            </a:extLst>
          </p:cNvPr>
          <p:cNvPicPr>
            <a:picLocks noChangeAspect="1"/>
          </p:cNvPicPr>
          <p:nvPr/>
        </p:nvPicPr>
        <p:blipFill>
          <a:blip r:embed="rId3"/>
          <a:stretch>
            <a:fillRect/>
          </a:stretch>
        </p:blipFill>
        <p:spPr>
          <a:xfrm>
            <a:off x="99012" y="6051533"/>
            <a:ext cx="1854295" cy="647733"/>
          </a:xfrm>
          <a:prstGeom prst="rect">
            <a:avLst/>
          </a:prstGeom>
        </p:spPr>
      </p:pic>
    </p:spTree>
    <p:extLst>
      <p:ext uri="{BB962C8B-B14F-4D97-AF65-F5344CB8AC3E}">
        <p14:creationId xmlns:p14="http://schemas.microsoft.com/office/powerpoint/2010/main" val="3014713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promote reading for pleasure?</a:t>
            </a:r>
          </a:p>
        </p:txBody>
      </p:sp>
      <p:sp>
        <p:nvSpPr>
          <p:cNvPr id="3" name="Content Placeholder 2"/>
          <p:cNvSpPr>
            <a:spLocks noGrp="1"/>
          </p:cNvSpPr>
          <p:nvPr>
            <p:ph idx="1"/>
          </p:nvPr>
        </p:nvSpPr>
        <p:spPr/>
        <p:txBody>
          <a:bodyPr>
            <a:normAutofit/>
          </a:bodyPr>
          <a:lstStyle/>
          <a:p>
            <a:r>
              <a:rPr lang="en-US" dirty="0"/>
              <a:t>Inspiring young people to choose to read and develop into avid readers brings many benefits.</a:t>
            </a:r>
          </a:p>
          <a:p>
            <a:r>
              <a:rPr lang="en-US" dirty="0"/>
              <a:t>Recent studies indicate that children who choose to read, enjoy reading and read regularly benefit in many areas:</a:t>
            </a:r>
          </a:p>
          <a:p>
            <a:pPr lvl="1"/>
            <a:r>
              <a:rPr lang="en-US" dirty="0"/>
              <a:t>Academically - language acquisition, increased vocabulary, improved understanding</a:t>
            </a:r>
          </a:p>
          <a:p>
            <a:pPr lvl="1"/>
            <a:r>
              <a:rPr lang="en-US" dirty="0"/>
              <a:t>Socially – understanding of people, the world, life experiences, </a:t>
            </a:r>
            <a:r>
              <a:rPr lang="en-US" dirty="0" err="1"/>
              <a:t>humour</a:t>
            </a:r>
            <a:endParaRPr lang="en-US" dirty="0"/>
          </a:p>
          <a:p>
            <a:pPr lvl="1"/>
            <a:r>
              <a:rPr lang="en-US" dirty="0"/>
              <a:t>Areas of health - including self-confidence and self esteem, understanding emotions, developing an emotional vocabulary</a:t>
            </a:r>
          </a:p>
        </p:txBody>
      </p:sp>
      <p:pic>
        <p:nvPicPr>
          <p:cNvPr id="5" name="Picture 4">
            <a:extLst>
              <a:ext uri="{FF2B5EF4-FFF2-40B4-BE49-F238E27FC236}">
                <a16:creationId xmlns:a16="http://schemas.microsoft.com/office/drawing/2014/main" id="{5709A6B0-CA7E-18E2-8808-48C99A45F009}"/>
              </a:ext>
            </a:extLst>
          </p:cNvPr>
          <p:cNvPicPr>
            <a:picLocks noChangeAspect="1"/>
          </p:cNvPicPr>
          <p:nvPr/>
        </p:nvPicPr>
        <p:blipFill>
          <a:blip r:embed="rId3"/>
          <a:stretch>
            <a:fillRect/>
          </a:stretch>
        </p:blipFill>
        <p:spPr>
          <a:xfrm>
            <a:off x="515572" y="6210267"/>
            <a:ext cx="1854295" cy="647733"/>
          </a:xfrm>
          <a:prstGeom prst="rect">
            <a:avLst/>
          </a:prstGeom>
        </p:spPr>
      </p:pic>
    </p:spTree>
    <p:extLst>
      <p:ext uri="{BB962C8B-B14F-4D97-AF65-F5344CB8AC3E}">
        <p14:creationId xmlns:p14="http://schemas.microsoft.com/office/powerpoint/2010/main" val="1514976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746" y="-969818"/>
            <a:ext cx="10515600" cy="1325563"/>
          </a:xfrm>
        </p:spPr>
        <p:txBody>
          <a:bodyPr>
            <a:normAutofit fontScale="90000"/>
          </a:bodyPr>
          <a:lstStyle/>
          <a:p>
            <a:br>
              <a:rPr lang="en-US" dirty="0"/>
            </a:br>
            <a:br>
              <a:rPr lang="en-US" dirty="0"/>
            </a:br>
            <a:br>
              <a:rPr lang="en-US" dirty="0"/>
            </a:br>
            <a:br>
              <a:rPr lang="en-US" dirty="0"/>
            </a:br>
            <a:br>
              <a:rPr lang="en-US" dirty="0"/>
            </a:br>
            <a:r>
              <a:rPr lang="en-US" dirty="0"/>
              <a:t>How do children become better readers?</a:t>
            </a:r>
            <a:br>
              <a:rPr lang="en-US" dirty="0"/>
            </a:br>
            <a:endParaRPr lang="en-US" dirty="0"/>
          </a:p>
        </p:txBody>
      </p:sp>
      <p:sp>
        <p:nvSpPr>
          <p:cNvPr id="3" name="Content Placeholder 2"/>
          <p:cNvSpPr>
            <a:spLocks noGrp="1"/>
          </p:cNvSpPr>
          <p:nvPr>
            <p:ph idx="1"/>
          </p:nvPr>
        </p:nvSpPr>
        <p:spPr>
          <a:xfrm>
            <a:off x="474932" y="2506662"/>
            <a:ext cx="10515600" cy="4351338"/>
          </a:xfrm>
        </p:spPr>
        <p:txBody>
          <a:bodyPr>
            <a:normAutofit/>
          </a:bodyPr>
          <a:lstStyle/>
          <a:p>
            <a:r>
              <a:rPr lang="en-US" b="1" dirty="0"/>
              <a:t>Read Write </a:t>
            </a:r>
            <a:r>
              <a:rPr lang="en-US" b="1" dirty="0" err="1"/>
              <a:t>Inc</a:t>
            </a:r>
            <a:r>
              <a:rPr lang="en-US" b="1" dirty="0"/>
              <a:t> </a:t>
            </a:r>
            <a:r>
              <a:rPr lang="en-US" dirty="0"/>
              <a:t>provides a systematic approach to teaching reading, the consistent and supportive approach ensures children experience success and can approach reading with confidence.</a:t>
            </a:r>
          </a:p>
          <a:p>
            <a:r>
              <a:rPr lang="en-US" b="1" dirty="0"/>
              <a:t>Reading to children </a:t>
            </a:r>
            <a:r>
              <a:rPr lang="en-US" dirty="0"/>
              <a:t>enables children to access and experience texts that they might not choose for themselves e.g. longer books, </a:t>
            </a:r>
            <a:r>
              <a:rPr lang="en-US" b="1" dirty="0"/>
              <a:t> </a:t>
            </a:r>
            <a:r>
              <a:rPr lang="en-US" dirty="0"/>
              <a:t>texts with more complex sentences, a wider range of vocabulary.</a:t>
            </a:r>
          </a:p>
          <a:p>
            <a:r>
              <a:rPr lang="en-US" dirty="0"/>
              <a:t>Reading can be a very </a:t>
            </a:r>
            <a:r>
              <a:rPr lang="en-US" b="1" dirty="0"/>
              <a:t>pleasurable shared activity</a:t>
            </a:r>
            <a:r>
              <a:rPr lang="en-US" dirty="0"/>
              <a:t>, listening to stories told by a range of readers gives exposure to a range of expressive reading styles. Don’t be afraid to be adventurous with character voices, what may seem silly as an adult can really engage a young listener.</a:t>
            </a:r>
          </a:p>
        </p:txBody>
      </p:sp>
      <p:pic>
        <p:nvPicPr>
          <p:cNvPr id="5" name="Picture 4">
            <a:extLst>
              <a:ext uri="{FF2B5EF4-FFF2-40B4-BE49-F238E27FC236}">
                <a16:creationId xmlns:a16="http://schemas.microsoft.com/office/drawing/2014/main" id="{EFA7E7A4-CA88-5ED4-694B-056086DD1C48}"/>
              </a:ext>
            </a:extLst>
          </p:cNvPr>
          <p:cNvPicPr>
            <a:picLocks noChangeAspect="1"/>
          </p:cNvPicPr>
          <p:nvPr/>
        </p:nvPicPr>
        <p:blipFill>
          <a:blip r:embed="rId3"/>
          <a:stretch>
            <a:fillRect/>
          </a:stretch>
        </p:blipFill>
        <p:spPr>
          <a:xfrm>
            <a:off x="474932" y="6210267"/>
            <a:ext cx="1854295" cy="647733"/>
          </a:xfrm>
          <a:prstGeom prst="rect">
            <a:avLst/>
          </a:prstGeom>
        </p:spPr>
      </p:pic>
    </p:spTree>
    <p:extLst>
      <p:ext uri="{BB962C8B-B14F-4D97-AF65-F5344CB8AC3E}">
        <p14:creationId xmlns:p14="http://schemas.microsoft.com/office/powerpoint/2010/main" val="3849495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If you speak </a:t>
            </a:r>
            <a:r>
              <a:rPr lang="en-US" b="1" dirty="0"/>
              <a:t>languages other than English </a:t>
            </a:r>
            <a:r>
              <a:rPr lang="en-US" dirty="0"/>
              <a:t>then read to your child in that language too.  Stories and rhymes are great in any language.</a:t>
            </a:r>
          </a:p>
          <a:p>
            <a:r>
              <a:rPr lang="en-US" b="1" dirty="0"/>
              <a:t>Talking about reading </a:t>
            </a:r>
            <a:r>
              <a:rPr lang="en-US" dirty="0"/>
              <a:t>helps to develop comprehension and understanding.  Asking open questions, helping children to make links and supporting them to understand new vocabulary really helps children to become effective readers.</a:t>
            </a:r>
          </a:p>
          <a:p>
            <a:r>
              <a:rPr lang="en-US" b="1" dirty="0"/>
              <a:t>Motivating reading </a:t>
            </a:r>
            <a:r>
              <a:rPr lang="en-US" dirty="0"/>
              <a:t>by giving children opportunity to choose their own reading material.  Joining the library can ensure free access to a wide variety of books and the opportunity to make adventurous choices, if they don’t like the book they can always choose another one.</a:t>
            </a:r>
            <a:endParaRPr lang="en-US" b="1" dirty="0"/>
          </a:p>
          <a:p>
            <a:endParaRPr lang="en-US" dirty="0"/>
          </a:p>
          <a:p>
            <a:endParaRPr lang="en-US" dirty="0"/>
          </a:p>
        </p:txBody>
      </p:sp>
      <p:pic>
        <p:nvPicPr>
          <p:cNvPr id="4" name="Picture 3">
            <a:extLst>
              <a:ext uri="{FF2B5EF4-FFF2-40B4-BE49-F238E27FC236}">
                <a16:creationId xmlns:a16="http://schemas.microsoft.com/office/drawing/2014/main" id="{2DBA7A62-429C-9E4B-0841-989D6D44B4AA}"/>
              </a:ext>
            </a:extLst>
          </p:cNvPr>
          <p:cNvPicPr>
            <a:picLocks noChangeAspect="1"/>
          </p:cNvPicPr>
          <p:nvPr/>
        </p:nvPicPr>
        <p:blipFill>
          <a:blip r:embed="rId2"/>
          <a:stretch>
            <a:fillRect/>
          </a:stretch>
        </p:blipFill>
        <p:spPr>
          <a:xfrm>
            <a:off x="495252" y="6210267"/>
            <a:ext cx="1854295" cy="647733"/>
          </a:xfrm>
          <a:prstGeom prst="rect">
            <a:avLst/>
          </a:prstGeom>
        </p:spPr>
      </p:pic>
    </p:spTree>
    <p:extLst>
      <p:ext uri="{BB962C8B-B14F-4D97-AF65-F5344CB8AC3E}">
        <p14:creationId xmlns:p14="http://schemas.microsoft.com/office/powerpoint/2010/main" val="4211739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powerful impact of reading</a:t>
            </a:r>
            <a:br>
              <a:rPr lang="en-US" dirty="0"/>
            </a:b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a:t>Whether reading independently or listening to someone read, children can:</a:t>
            </a:r>
          </a:p>
          <a:p>
            <a:r>
              <a:rPr lang="en-US" dirty="0"/>
              <a:t>be transported to different places </a:t>
            </a:r>
          </a:p>
          <a:p>
            <a:r>
              <a:rPr lang="en-US" dirty="0"/>
              <a:t>form opinions</a:t>
            </a:r>
          </a:p>
          <a:p>
            <a:r>
              <a:rPr lang="en-US" dirty="0"/>
              <a:t>develop a sense of </a:t>
            </a:r>
            <a:r>
              <a:rPr lang="en-US" dirty="0" err="1"/>
              <a:t>humour</a:t>
            </a:r>
            <a:endParaRPr lang="en-US" dirty="0"/>
          </a:p>
          <a:p>
            <a:r>
              <a:rPr lang="en-US" dirty="0"/>
              <a:t>become acquainted with people and characters and their emotions</a:t>
            </a:r>
          </a:p>
          <a:p>
            <a:r>
              <a:rPr lang="en-US" dirty="0"/>
              <a:t>develop empathy</a:t>
            </a:r>
          </a:p>
          <a:p>
            <a:r>
              <a:rPr lang="en-US" dirty="0"/>
              <a:t>explore parts of the world that they knew nothing about</a:t>
            </a:r>
          </a:p>
          <a:p>
            <a:r>
              <a:rPr lang="en-US" dirty="0"/>
              <a:t>develop their imagination</a:t>
            </a:r>
          </a:p>
          <a:p>
            <a:r>
              <a:rPr lang="en-US" dirty="0"/>
              <a:t>learn facts</a:t>
            </a:r>
          </a:p>
          <a:p>
            <a:r>
              <a:rPr lang="en-US" dirty="0"/>
              <a:t>make links between their own and others’ lives</a:t>
            </a:r>
          </a:p>
          <a:p>
            <a:pPr marL="0" indent="0">
              <a:buNone/>
            </a:pPr>
            <a:endParaRPr lang="en-US" dirty="0"/>
          </a:p>
          <a:p>
            <a:endParaRPr lang="en-US" dirty="0"/>
          </a:p>
        </p:txBody>
      </p:sp>
      <p:pic>
        <p:nvPicPr>
          <p:cNvPr id="5" name="Picture 4">
            <a:extLst>
              <a:ext uri="{FF2B5EF4-FFF2-40B4-BE49-F238E27FC236}">
                <a16:creationId xmlns:a16="http://schemas.microsoft.com/office/drawing/2014/main" id="{3A5B4E71-A719-F622-B589-0A658D9B2A91}"/>
              </a:ext>
            </a:extLst>
          </p:cNvPr>
          <p:cNvPicPr>
            <a:picLocks noChangeAspect="1"/>
          </p:cNvPicPr>
          <p:nvPr/>
        </p:nvPicPr>
        <p:blipFill>
          <a:blip r:embed="rId3"/>
          <a:stretch>
            <a:fillRect/>
          </a:stretch>
        </p:blipFill>
        <p:spPr>
          <a:xfrm>
            <a:off x="491748" y="6096541"/>
            <a:ext cx="1854295" cy="647733"/>
          </a:xfrm>
          <a:prstGeom prst="rect">
            <a:avLst/>
          </a:prstGeom>
        </p:spPr>
      </p:pic>
    </p:spTree>
    <p:extLst>
      <p:ext uri="{BB962C8B-B14F-4D97-AF65-F5344CB8AC3E}">
        <p14:creationId xmlns:p14="http://schemas.microsoft.com/office/powerpoint/2010/main" val="1969828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13224"/>
            <a:ext cx="10157354" cy="1397000"/>
          </a:xfrm>
        </p:spPr>
        <p:txBody>
          <a:bodyPr>
            <a:normAutofit fontScale="90000"/>
          </a:bodyPr>
          <a:lstStyle/>
          <a:p>
            <a:r>
              <a:rPr lang="en-US" dirty="0"/>
              <a:t>How we can all promote a lifelong love of books and stories?</a:t>
            </a:r>
            <a:br>
              <a:rPr lang="en-US" dirty="0"/>
            </a:br>
            <a:endParaRPr lang="en-US" dirty="0"/>
          </a:p>
        </p:txBody>
      </p:sp>
      <p:sp>
        <p:nvSpPr>
          <p:cNvPr id="3" name="Content Placeholder 2"/>
          <p:cNvSpPr>
            <a:spLocks noGrp="1"/>
          </p:cNvSpPr>
          <p:nvPr>
            <p:ph idx="1"/>
          </p:nvPr>
        </p:nvSpPr>
        <p:spPr/>
        <p:txBody>
          <a:bodyPr/>
          <a:lstStyle/>
          <a:p>
            <a:r>
              <a:rPr lang="en-US" b="1" dirty="0"/>
              <a:t>Be a role model </a:t>
            </a:r>
            <a:r>
              <a:rPr lang="en-US" dirty="0"/>
              <a:t>If your child see you or other people they admire enjoying book, magazine, laughing at characters, hearing you talk about a story or a book they will be inspired to do the same.</a:t>
            </a:r>
          </a:p>
          <a:p>
            <a:r>
              <a:rPr lang="en-US" b="1" dirty="0"/>
              <a:t>What to read? </a:t>
            </a:r>
            <a:r>
              <a:rPr lang="en-US" dirty="0"/>
              <a:t>There is a huge amount of choice and it can be overwhelming.  Choice of text is very personal, some children enjoy books that make them laugh, some prefer books that make them think, some are more drawn to information books.  Encourage variety but do let your child choose too.  As adults we will choose a range of reading matter depending on our mood or interest.</a:t>
            </a:r>
            <a:endParaRPr lang="en-US" b="1" dirty="0"/>
          </a:p>
        </p:txBody>
      </p:sp>
      <p:pic>
        <p:nvPicPr>
          <p:cNvPr id="5" name="Picture 4">
            <a:extLst>
              <a:ext uri="{FF2B5EF4-FFF2-40B4-BE49-F238E27FC236}">
                <a16:creationId xmlns:a16="http://schemas.microsoft.com/office/drawing/2014/main" id="{E7903CE2-053B-CA67-3663-C4A39742047C}"/>
              </a:ext>
            </a:extLst>
          </p:cNvPr>
          <p:cNvPicPr>
            <a:picLocks noChangeAspect="1"/>
          </p:cNvPicPr>
          <p:nvPr/>
        </p:nvPicPr>
        <p:blipFill>
          <a:blip r:embed="rId3"/>
          <a:stretch>
            <a:fillRect/>
          </a:stretch>
        </p:blipFill>
        <p:spPr>
          <a:xfrm>
            <a:off x="449707" y="6210267"/>
            <a:ext cx="1854295" cy="647733"/>
          </a:xfrm>
          <a:prstGeom prst="rect">
            <a:avLst/>
          </a:prstGeom>
        </p:spPr>
      </p:pic>
    </p:spTree>
    <p:extLst>
      <p:ext uri="{BB962C8B-B14F-4D97-AF65-F5344CB8AC3E}">
        <p14:creationId xmlns:p14="http://schemas.microsoft.com/office/powerpoint/2010/main" val="4100404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8897" y="404664"/>
            <a:ext cx="10157354" cy="5767536"/>
          </a:xfrm>
        </p:spPr>
        <p:txBody>
          <a:bodyPr/>
          <a:lstStyle/>
          <a:p>
            <a:pPr marL="0" indent="0">
              <a:buNone/>
            </a:pPr>
            <a:r>
              <a:rPr lang="en-US" b="1" dirty="0"/>
              <a:t>Choosing a book</a:t>
            </a:r>
          </a:p>
          <a:p>
            <a:pPr marL="0" indent="0">
              <a:buNone/>
            </a:pPr>
            <a:r>
              <a:rPr lang="en-US" dirty="0"/>
              <a:t>Consider:</a:t>
            </a:r>
          </a:p>
          <a:p>
            <a:r>
              <a:rPr lang="en-US" dirty="0"/>
              <a:t>The theme, does it look interesting or fun?</a:t>
            </a:r>
          </a:p>
          <a:p>
            <a:r>
              <a:rPr lang="en-US" dirty="0"/>
              <a:t>The length – is this a book to be read over several nights?</a:t>
            </a:r>
          </a:p>
          <a:p>
            <a:r>
              <a:rPr lang="en-US" dirty="0"/>
              <a:t>Are the illustrations exciting and attractive?</a:t>
            </a:r>
          </a:p>
          <a:p>
            <a:r>
              <a:rPr lang="en-US" dirty="0"/>
              <a:t>Will this be a story that is read repeatedly? (the sign of a good choice)</a:t>
            </a:r>
          </a:p>
          <a:p>
            <a:r>
              <a:rPr lang="en-US" dirty="0"/>
              <a:t>Is the story by a </a:t>
            </a:r>
            <a:r>
              <a:rPr lang="en-US" dirty="0" err="1"/>
              <a:t>favourite</a:t>
            </a:r>
            <a:r>
              <a:rPr lang="en-US" dirty="0"/>
              <a:t> author?</a:t>
            </a:r>
          </a:p>
          <a:p>
            <a:r>
              <a:rPr lang="en-US" dirty="0"/>
              <a:t>Look at the shortlists (and longlists) for children’s book awards</a:t>
            </a:r>
          </a:p>
          <a:p>
            <a:endParaRPr lang="en-US" dirty="0"/>
          </a:p>
        </p:txBody>
      </p:sp>
      <p:pic>
        <p:nvPicPr>
          <p:cNvPr id="4" name="Picture 3">
            <a:extLst>
              <a:ext uri="{FF2B5EF4-FFF2-40B4-BE49-F238E27FC236}">
                <a16:creationId xmlns:a16="http://schemas.microsoft.com/office/drawing/2014/main" id="{7CFAB19E-E71C-31F5-464E-889BE70E076A}"/>
              </a:ext>
            </a:extLst>
          </p:cNvPr>
          <p:cNvPicPr>
            <a:picLocks noChangeAspect="1"/>
          </p:cNvPicPr>
          <p:nvPr/>
        </p:nvPicPr>
        <p:blipFill>
          <a:blip r:embed="rId2"/>
          <a:stretch>
            <a:fillRect/>
          </a:stretch>
        </p:blipFill>
        <p:spPr>
          <a:xfrm>
            <a:off x="449707" y="6129469"/>
            <a:ext cx="1854295" cy="647733"/>
          </a:xfrm>
          <a:prstGeom prst="rect">
            <a:avLst/>
          </a:prstGeom>
        </p:spPr>
      </p:pic>
    </p:spTree>
    <p:extLst>
      <p:ext uri="{BB962C8B-B14F-4D97-AF65-F5344CB8AC3E}">
        <p14:creationId xmlns:p14="http://schemas.microsoft.com/office/powerpoint/2010/main" val="1197532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8897" y="476672"/>
            <a:ext cx="10157354" cy="5695528"/>
          </a:xfrm>
        </p:spPr>
        <p:txBody>
          <a:bodyPr>
            <a:normAutofit/>
          </a:bodyPr>
          <a:lstStyle/>
          <a:p>
            <a:pPr marL="0" indent="0">
              <a:buNone/>
            </a:pPr>
            <a:r>
              <a:rPr lang="en-US" b="1" dirty="0"/>
              <a:t>Sharing books</a:t>
            </a:r>
          </a:p>
          <a:p>
            <a:r>
              <a:rPr lang="en-US" dirty="0"/>
              <a:t>Make sure you are all comfortable</a:t>
            </a:r>
          </a:p>
          <a:p>
            <a:r>
              <a:rPr lang="en-US" dirty="0"/>
              <a:t>Try to limit distractions</a:t>
            </a:r>
          </a:p>
          <a:p>
            <a:r>
              <a:rPr lang="en-US" dirty="0"/>
              <a:t>Leave books around to be picked up and enjoyed at any time</a:t>
            </a:r>
          </a:p>
          <a:p>
            <a:r>
              <a:rPr lang="en-US" dirty="0"/>
              <a:t>Create suspense and excitement by changing your tone of voice</a:t>
            </a:r>
          </a:p>
          <a:p>
            <a:r>
              <a:rPr lang="en-US" dirty="0"/>
              <a:t>Create opportunities to talk about the story or text, ask those open questions</a:t>
            </a:r>
          </a:p>
          <a:p>
            <a:r>
              <a:rPr lang="en-US" dirty="0"/>
              <a:t>With picture books take time to explore the illustrations, they can often offer a ‘sub-plot’, this can be a valuable opportunity to create meaning and make connections for a child</a:t>
            </a:r>
          </a:p>
          <a:p>
            <a:r>
              <a:rPr lang="en-US" dirty="0"/>
              <a:t>As your child develops as a reader, continue to read to them throughout the primary years, it will open up a world of new adventures to  you all.</a:t>
            </a:r>
          </a:p>
        </p:txBody>
      </p:sp>
      <p:pic>
        <p:nvPicPr>
          <p:cNvPr id="4" name="Picture 3">
            <a:extLst>
              <a:ext uri="{FF2B5EF4-FFF2-40B4-BE49-F238E27FC236}">
                <a16:creationId xmlns:a16="http://schemas.microsoft.com/office/drawing/2014/main" id="{920C87AF-3ED4-9DE6-2A3F-DA2DEC7B0C76}"/>
              </a:ext>
            </a:extLst>
          </p:cNvPr>
          <p:cNvPicPr>
            <a:picLocks noChangeAspect="1"/>
          </p:cNvPicPr>
          <p:nvPr/>
        </p:nvPicPr>
        <p:blipFill>
          <a:blip r:embed="rId2"/>
          <a:stretch>
            <a:fillRect/>
          </a:stretch>
        </p:blipFill>
        <p:spPr>
          <a:xfrm>
            <a:off x="554811" y="6057461"/>
            <a:ext cx="1854295" cy="647733"/>
          </a:xfrm>
          <a:prstGeom prst="rect">
            <a:avLst/>
          </a:prstGeom>
        </p:spPr>
      </p:pic>
    </p:spTree>
    <p:extLst>
      <p:ext uri="{BB962C8B-B14F-4D97-AF65-F5344CB8AC3E}">
        <p14:creationId xmlns:p14="http://schemas.microsoft.com/office/powerpoint/2010/main" val="1659258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book at bedtime</a:t>
            </a:r>
          </a:p>
        </p:txBody>
      </p:sp>
      <p:sp>
        <p:nvSpPr>
          <p:cNvPr id="3" name="Content Placeholder 2"/>
          <p:cNvSpPr>
            <a:spLocks noGrp="1"/>
          </p:cNvSpPr>
          <p:nvPr>
            <p:ph idx="1"/>
          </p:nvPr>
        </p:nvSpPr>
        <p:spPr/>
        <p:txBody>
          <a:bodyPr/>
          <a:lstStyle/>
          <a:p>
            <a:r>
              <a:rPr lang="en-US" dirty="0"/>
              <a:t>Getting into a routine of ‘bath, book, bed’ can have great benefits for the whole family.</a:t>
            </a:r>
          </a:p>
          <a:p>
            <a:r>
              <a:rPr lang="en-US" dirty="0"/>
              <a:t>At the end of a busy day a warm bath, followed by a </a:t>
            </a:r>
            <a:r>
              <a:rPr lang="en-US" dirty="0" err="1"/>
              <a:t>cosy</a:t>
            </a:r>
            <a:r>
              <a:rPr lang="en-US" dirty="0"/>
              <a:t> story can help to create a calm atmosphere to promote sleep.</a:t>
            </a:r>
          </a:p>
          <a:p>
            <a:r>
              <a:rPr lang="en-US" dirty="0"/>
              <a:t>Story time can provide an opportunity for your child to talk, either about the story or it may prompt other conversations.</a:t>
            </a:r>
          </a:p>
          <a:p>
            <a:pPr marL="0" indent="0">
              <a:buNone/>
            </a:pPr>
            <a:endParaRPr lang="en-US" dirty="0"/>
          </a:p>
          <a:p>
            <a:endParaRPr lang="en-US" dirty="0"/>
          </a:p>
        </p:txBody>
      </p:sp>
      <p:pic>
        <p:nvPicPr>
          <p:cNvPr id="5" name="Picture 4">
            <a:extLst>
              <a:ext uri="{FF2B5EF4-FFF2-40B4-BE49-F238E27FC236}">
                <a16:creationId xmlns:a16="http://schemas.microsoft.com/office/drawing/2014/main" id="{AE5CDA31-61AD-F984-120D-8547EED62106}"/>
              </a:ext>
            </a:extLst>
          </p:cNvPr>
          <p:cNvPicPr>
            <a:picLocks noChangeAspect="1"/>
          </p:cNvPicPr>
          <p:nvPr/>
        </p:nvPicPr>
        <p:blipFill>
          <a:blip r:embed="rId2"/>
          <a:stretch>
            <a:fillRect/>
          </a:stretch>
        </p:blipFill>
        <p:spPr>
          <a:xfrm>
            <a:off x="449708" y="6211117"/>
            <a:ext cx="1854295" cy="647733"/>
          </a:xfrm>
          <a:prstGeom prst="rect">
            <a:avLst/>
          </a:prstGeom>
        </p:spPr>
      </p:pic>
    </p:spTree>
    <p:extLst>
      <p:ext uri="{BB962C8B-B14F-4D97-AF65-F5344CB8AC3E}">
        <p14:creationId xmlns:p14="http://schemas.microsoft.com/office/powerpoint/2010/main" val="3581793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Progression through the book bands</a:t>
            </a:r>
            <a:endParaRPr lang="en-GB" dirty="0"/>
          </a:p>
        </p:txBody>
      </p:sp>
      <p:sp>
        <p:nvSpPr>
          <p:cNvPr id="3" name="Content Placeholder 2"/>
          <p:cNvSpPr>
            <a:spLocks noGrp="1"/>
          </p:cNvSpPr>
          <p:nvPr>
            <p:ph idx="1"/>
          </p:nvPr>
        </p:nvSpPr>
        <p:spPr/>
        <p:txBody>
          <a:bodyPr/>
          <a:lstStyle/>
          <a:p>
            <a:r>
              <a:rPr lang="en-US" dirty="0"/>
              <a:t>As children progress through the book bands, the teaching focus will progress from word level reading through to comprehension, including inference and deduction</a:t>
            </a:r>
          </a:p>
          <a:p>
            <a:r>
              <a:rPr lang="en-US" dirty="0"/>
              <a:t>There is no set timetable of movement. This will be monitored closely by the class teacher</a:t>
            </a:r>
          </a:p>
          <a:p>
            <a:r>
              <a:rPr lang="en-US" dirty="0"/>
              <a:t>To be on track to achieve the expected standard at the end of Year 2 – confidently reading at a lime level</a:t>
            </a:r>
          </a:p>
          <a:p>
            <a:r>
              <a:rPr lang="en-US" dirty="0"/>
              <a:t>Please log your child’s reading on Boom Reader</a:t>
            </a:r>
            <a:endParaRPr lang="en-GB" dirty="0"/>
          </a:p>
        </p:txBody>
      </p:sp>
      <p:pic>
        <p:nvPicPr>
          <p:cNvPr id="5" name="Picture 4">
            <a:extLst>
              <a:ext uri="{FF2B5EF4-FFF2-40B4-BE49-F238E27FC236}">
                <a16:creationId xmlns:a16="http://schemas.microsoft.com/office/drawing/2014/main" id="{135163D5-35CD-BF07-9CDA-CF03F695155F}"/>
              </a:ext>
            </a:extLst>
          </p:cNvPr>
          <p:cNvPicPr>
            <a:picLocks noChangeAspect="1"/>
          </p:cNvPicPr>
          <p:nvPr/>
        </p:nvPicPr>
        <p:blipFill>
          <a:blip r:embed="rId2"/>
          <a:stretch>
            <a:fillRect/>
          </a:stretch>
        </p:blipFill>
        <p:spPr>
          <a:xfrm>
            <a:off x="470728" y="6210267"/>
            <a:ext cx="1854295" cy="647733"/>
          </a:xfrm>
          <a:prstGeom prst="rect">
            <a:avLst/>
          </a:prstGeom>
        </p:spPr>
      </p:pic>
    </p:spTree>
    <p:extLst>
      <p:ext uri="{BB962C8B-B14F-4D97-AF65-F5344CB8AC3E}">
        <p14:creationId xmlns:p14="http://schemas.microsoft.com/office/powerpoint/2010/main" val="741118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020865" y="1320534"/>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What is phonics? </a:t>
            </a:r>
          </a:p>
        </p:txBody>
      </p:sp>
      <p:pic>
        <p:nvPicPr>
          <p:cNvPr id="3" name="Picture 2">
            <a:extLst>
              <a:ext uri="{FF2B5EF4-FFF2-40B4-BE49-F238E27FC236}">
                <a16:creationId xmlns:a16="http://schemas.microsoft.com/office/drawing/2014/main" id="{36073EDF-8E14-5777-53FD-0041D7CEA173}"/>
              </a:ext>
            </a:extLst>
          </p:cNvPr>
          <p:cNvPicPr>
            <a:picLocks noChangeAspect="1"/>
          </p:cNvPicPr>
          <p:nvPr/>
        </p:nvPicPr>
        <p:blipFill>
          <a:blip r:embed="rId3"/>
          <a:stretch>
            <a:fillRect/>
          </a:stretch>
        </p:blipFill>
        <p:spPr>
          <a:xfrm>
            <a:off x="99012" y="6051533"/>
            <a:ext cx="1854295" cy="647733"/>
          </a:xfrm>
          <a:prstGeom prst="rect">
            <a:avLst/>
          </a:prstGeom>
        </p:spPr>
      </p:pic>
    </p:spTree>
    <p:extLst>
      <p:ext uri="{BB962C8B-B14F-4D97-AF65-F5344CB8AC3E}">
        <p14:creationId xmlns:p14="http://schemas.microsoft.com/office/powerpoint/2010/main" val="3383369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p:txBody>
          <a:bodyPr/>
          <a:lstStyle/>
          <a:p>
            <a:r>
              <a:rPr lang="en-GB" dirty="0">
                <a:latin typeface="Arial" charset="0"/>
              </a:rPr>
              <a:t>Read Write Inc. Phonics</a:t>
            </a:r>
            <a:endParaRPr lang="en-US" dirty="0">
              <a:latin typeface="Arial" charset="0"/>
            </a:endParaRPr>
          </a:p>
        </p:txBody>
      </p:sp>
      <p:sp>
        <p:nvSpPr>
          <p:cNvPr id="7172" name="Rectangle 3"/>
          <p:cNvSpPr>
            <a:spLocks noGrp="1" noChangeArrowheads="1"/>
          </p:cNvSpPr>
          <p:nvPr>
            <p:ph idx="1"/>
          </p:nvPr>
        </p:nvSpPr>
        <p:spPr/>
        <p:txBody>
          <a:bodyPr/>
          <a:lstStyle/>
          <a:p>
            <a:pPr marL="457200" indent="-457200">
              <a:buFont typeface="Arial"/>
              <a:buChar char="•"/>
            </a:pPr>
            <a:r>
              <a:rPr lang="en-US" dirty="0">
                <a:latin typeface="Arial Unicode MS" charset="0"/>
              </a:rPr>
              <a:t>Nursery – Y1 (KS1)</a:t>
            </a:r>
          </a:p>
          <a:p>
            <a:endParaRPr lang="en-US" dirty="0">
              <a:latin typeface="Arial Unicode MS" charset="0"/>
            </a:endParaRPr>
          </a:p>
          <a:p>
            <a:pPr marL="457200" indent="-457200">
              <a:buFont typeface="Arial"/>
              <a:buChar char="•"/>
            </a:pPr>
            <a:r>
              <a:rPr lang="en-US" dirty="0">
                <a:latin typeface="Arial Unicode MS" charset="0"/>
              </a:rPr>
              <a:t>Older children who need to</a:t>
            </a:r>
            <a:r>
              <a:rPr lang="ja-JP" altLang="en-US" dirty="0">
                <a:latin typeface="Arial Unicode MS" charset="0"/>
              </a:rPr>
              <a:t>‘</a:t>
            </a:r>
            <a:r>
              <a:rPr lang="en-US" dirty="0">
                <a:latin typeface="Arial Unicode MS" charset="0"/>
              </a:rPr>
              <a:t>catch-up</a:t>
            </a:r>
            <a:r>
              <a:rPr lang="ja-JP" altLang="en-US" dirty="0">
                <a:latin typeface="Arial Unicode MS" charset="0"/>
              </a:rPr>
              <a:t>’</a:t>
            </a:r>
            <a:endParaRPr lang="en-US" dirty="0">
              <a:latin typeface="Arial Unicode MS" charset="0"/>
            </a:endParaRPr>
          </a:p>
          <a:p>
            <a:pPr marL="457200" indent="-457200">
              <a:buFont typeface="Arial"/>
              <a:buChar char="•"/>
            </a:pPr>
            <a:endParaRPr lang="en-US" dirty="0">
              <a:latin typeface="Arial Unicode MS" charset="0"/>
            </a:endParaRPr>
          </a:p>
          <a:p>
            <a:pPr marL="457200" indent="-457200">
              <a:buFont typeface="Arial"/>
              <a:buChar char="•"/>
            </a:pPr>
            <a:r>
              <a:rPr lang="en-US" dirty="0">
                <a:latin typeface="Arial Unicode MS" charset="0"/>
              </a:rPr>
              <a:t>Children new to English</a:t>
            </a:r>
          </a:p>
          <a:p>
            <a:pPr>
              <a:buFont typeface="Wingdings" charset="0"/>
              <a:buNone/>
            </a:pPr>
            <a:endParaRPr lang="en-US" dirty="0">
              <a:latin typeface="Arial Unicode MS" charset="0"/>
            </a:endParaRPr>
          </a:p>
        </p:txBody>
      </p:sp>
      <p:pic>
        <p:nvPicPr>
          <p:cNvPr id="3" name="Picture 2">
            <a:extLst>
              <a:ext uri="{FF2B5EF4-FFF2-40B4-BE49-F238E27FC236}">
                <a16:creationId xmlns:a16="http://schemas.microsoft.com/office/drawing/2014/main" id="{5236C6A1-9C92-C52E-6AD9-619879DCEFBF}"/>
              </a:ext>
            </a:extLst>
          </p:cNvPr>
          <p:cNvPicPr>
            <a:picLocks noChangeAspect="1"/>
          </p:cNvPicPr>
          <p:nvPr/>
        </p:nvPicPr>
        <p:blipFill>
          <a:blip r:embed="rId3"/>
          <a:stretch>
            <a:fillRect/>
          </a:stretch>
        </p:blipFill>
        <p:spPr>
          <a:xfrm>
            <a:off x="515572" y="6041362"/>
            <a:ext cx="1854295" cy="647733"/>
          </a:xfrm>
          <a:prstGeom prst="rect">
            <a:avLst/>
          </a:prstGeom>
        </p:spPr>
      </p:pic>
    </p:spTree>
    <p:extLst>
      <p:ext uri="{BB962C8B-B14F-4D97-AF65-F5344CB8AC3E}">
        <p14:creationId xmlns:p14="http://schemas.microsoft.com/office/powerpoint/2010/main" val="774265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Systematic approach</a:t>
            </a:r>
          </a:p>
        </p:txBody>
      </p:sp>
      <p:sp>
        <p:nvSpPr>
          <p:cNvPr id="3" name="Content Placeholder 2"/>
          <p:cNvSpPr>
            <a:spLocks noGrp="1"/>
          </p:cNvSpPr>
          <p:nvPr>
            <p:ph idx="1"/>
          </p:nvPr>
        </p:nvSpPr>
        <p:spPr>
          <a:xfrm>
            <a:off x="1847529" y="1219653"/>
            <a:ext cx="8639175" cy="5040560"/>
          </a:xfrm>
        </p:spPr>
        <p:txBody>
          <a:bodyPr/>
          <a:lstStyle/>
          <a:p>
            <a:endParaRPr lang="en-US" dirty="0"/>
          </a:p>
          <a:p>
            <a:endParaRPr lang="en-US" dirty="0"/>
          </a:p>
        </p:txBody>
      </p:sp>
      <p:grpSp>
        <p:nvGrpSpPr>
          <p:cNvPr id="29" name="Group 28"/>
          <p:cNvGrpSpPr/>
          <p:nvPr/>
        </p:nvGrpSpPr>
        <p:grpSpPr>
          <a:xfrm>
            <a:off x="2680381" y="1698887"/>
            <a:ext cx="2098143" cy="2509018"/>
            <a:chOff x="743248" y="2088654"/>
            <a:chExt cx="2266950" cy="2710882"/>
          </a:xfrm>
        </p:grpSpPr>
        <p:sp>
          <p:nvSpPr>
            <p:cNvPr id="17" name="Rectangle 16"/>
            <p:cNvSpPr/>
            <p:nvPr/>
          </p:nvSpPr>
          <p:spPr>
            <a:xfrm rot="1578922">
              <a:off x="895106" y="3675586"/>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n </a:t>
              </a:r>
            </a:p>
          </p:txBody>
        </p:sp>
        <p:sp>
          <p:nvSpPr>
            <p:cNvPr id="18" name="Rectangle 17"/>
            <p:cNvSpPr/>
            <p:nvPr/>
          </p:nvSpPr>
          <p:spPr>
            <a:xfrm rot="21327025">
              <a:off x="1424285" y="3264991"/>
              <a:ext cx="727075" cy="1122363"/>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i</a:t>
              </a:r>
            </a:p>
          </p:txBody>
        </p:sp>
        <p:sp>
          <p:nvSpPr>
            <p:cNvPr id="19" name="Rectangle 18"/>
            <p:cNvSpPr/>
            <p:nvPr/>
          </p:nvSpPr>
          <p:spPr>
            <a:xfrm>
              <a:off x="1968798" y="2620466"/>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p</a:t>
              </a:r>
            </a:p>
          </p:txBody>
        </p:sp>
        <p:sp>
          <p:nvSpPr>
            <p:cNvPr id="20" name="Rectangle 19"/>
            <p:cNvSpPr/>
            <p:nvPr/>
          </p:nvSpPr>
          <p:spPr>
            <a:xfrm>
              <a:off x="743248" y="2939554"/>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d</a:t>
              </a:r>
            </a:p>
          </p:txBody>
        </p:sp>
        <p:pic>
          <p:nvPicPr>
            <p:cNvPr id="21" name="Picture 29" descr="SpeedSoundM.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21015261">
              <a:off x="819448" y="2137866"/>
              <a:ext cx="647700" cy="965200"/>
            </a:xfrm>
            <a:prstGeom prst="rect">
              <a:avLst/>
            </a:prstGeom>
            <a:noFill/>
            <a:ln w="9525">
              <a:solidFill>
                <a:schemeClr val="tx1"/>
              </a:solidFill>
              <a:miter lim="800000"/>
              <a:headEnd/>
              <a:tailEnd/>
            </a:ln>
          </p:spPr>
        </p:pic>
        <p:pic>
          <p:nvPicPr>
            <p:cNvPr id="22" name="Picture 31" descr="SpeedSoundS.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03648" y="2564904"/>
              <a:ext cx="639762" cy="990600"/>
            </a:xfrm>
            <a:prstGeom prst="rect">
              <a:avLst/>
            </a:prstGeom>
            <a:noFill/>
            <a:ln w="9525">
              <a:solidFill>
                <a:schemeClr val="tx1"/>
              </a:solidFill>
              <a:miter lim="800000"/>
              <a:headEnd/>
              <a:tailEnd/>
            </a:ln>
          </p:spPr>
        </p:pic>
        <p:pic>
          <p:nvPicPr>
            <p:cNvPr id="23" name="Picture 36" descr="SpeedSoundA.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rot="662277">
              <a:off x="2240260" y="2088654"/>
              <a:ext cx="633413" cy="869950"/>
            </a:xfrm>
            <a:prstGeom prst="rect">
              <a:avLst/>
            </a:prstGeom>
            <a:noFill/>
            <a:ln w="9525">
              <a:solidFill>
                <a:schemeClr val="tx1"/>
              </a:solidFill>
              <a:miter lim="800000"/>
              <a:headEnd/>
              <a:tailEnd/>
            </a:ln>
          </p:spPr>
        </p:pic>
        <p:sp>
          <p:nvSpPr>
            <p:cNvPr id="24" name="Rectangle 23"/>
            <p:cNvSpPr/>
            <p:nvPr/>
          </p:nvSpPr>
          <p:spPr>
            <a:xfrm rot="1935871">
              <a:off x="2284710" y="3228479"/>
              <a:ext cx="725488" cy="1122362"/>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t</a:t>
              </a:r>
            </a:p>
          </p:txBody>
        </p:sp>
      </p:grpSp>
      <p:grpSp>
        <p:nvGrpSpPr>
          <p:cNvPr id="39" name="Group 38"/>
          <p:cNvGrpSpPr/>
          <p:nvPr/>
        </p:nvGrpSpPr>
        <p:grpSpPr>
          <a:xfrm>
            <a:off x="5944779" y="1741707"/>
            <a:ext cx="3002823" cy="1221873"/>
            <a:chOff x="5179992" y="2034094"/>
            <a:chExt cx="3002823" cy="1221873"/>
          </a:xfrm>
        </p:grpSpPr>
        <p:sp>
          <p:nvSpPr>
            <p:cNvPr id="25" name="Text Box 12"/>
            <p:cNvSpPr txBox="1">
              <a:spLocks noChangeArrowheads="1"/>
            </p:cNvSpPr>
            <p:nvPr/>
          </p:nvSpPr>
          <p:spPr bwMode="auto">
            <a:xfrm rot="265183">
              <a:off x="5179992" y="2322235"/>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mat</a:t>
              </a:r>
            </a:p>
          </p:txBody>
        </p:sp>
        <p:sp>
          <p:nvSpPr>
            <p:cNvPr id="26" name="Text Box 12"/>
            <p:cNvSpPr txBox="1">
              <a:spLocks noChangeArrowheads="1"/>
            </p:cNvSpPr>
            <p:nvPr/>
          </p:nvSpPr>
          <p:spPr bwMode="auto">
            <a:xfrm rot="20122171">
              <a:off x="6130365" y="2671191"/>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sad</a:t>
              </a:r>
            </a:p>
          </p:txBody>
        </p:sp>
        <p:sp>
          <p:nvSpPr>
            <p:cNvPr id="27" name="Text Box 12"/>
            <p:cNvSpPr txBox="1">
              <a:spLocks noChangeArrowheads="1"/>
            </p:cNvSpPr>
            <p:nvPr/>
          </p:nvSpPr>
          <p:spPr bwMode="auto">
            <a:xfrm rot="265183">
              <a:off x="6692152" y="2034094"/>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sat</a:t>
              </a:r>
            </a:p>
          </p:txBody>
        </p:sp>
      </p:grpSp>
      <p:grpSp>
        <p:nvGrpSpPr>
          <p:cNvPr id="4" name="Group 3"/>
          <p:cNvGrpSpPr/>
          <p:nvPr/>
        </p:nvGrpSpPr>
        <p:grpSpPr>
          <a:xfrm>
            <a:off x="3450296" y="4403426"/>
            <a:ext cx="3189513" cy="1956775"/>
            <a:chOff x="1707744" y="4716562"/>
            <a:chExt cx="2997129" cy="1759883"/>
          </a:xfrm>
        </p:grpSpPr>
        <p:pic>
          <p:nvPicPr>
            <p:cNvPr id="40" name="Picture 28" descr="Tabthecat.jpg"/>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3712926" y="4912971"/>
              <a:ext cx="991947" cy="650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2" name="Picture 33" descr="Tomthumb.jpg"/>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3389525" y="5539479"/>
              <a:ext cx="1141184" cy="6882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 name="Picture 14" descr="Chips.jpg"/>
            <p:cNvPicPr>
              <a:picLocks noChangeAspect="1"/>
            </p:cNvPicPr>
            <p:nvPr/>
          </p:nvPicPr>
          <p:blipFill>
            <a:blip r:embed="rId8">
              <a:extLst>
                <a:ext uri="{28A0092B-C50C-407E-A947-70E740481C1C}">
                  <a14:useLocalDpi xmlns:a14="http://schemas.microsoft.com/office/drawing/2010/main"/>
                </a:ext>
              </a:extLst>
            </a:blip>
            <a:srcRect/>
            <a:stretch>
              <a:fillRect/>
            </a:stretch>
          </p:blipFill>
          <p:spPr bwMode="auto">
            <a:xfrm>
              <a:off x="2881354" y="5183380"/>
              <a:ext cx="1078763" cy="7602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 name="Picture 79" descr="Lookout.jpg"/>
            <p:cNvPicPr>
              <a:picLocks noChangeAspect="1"/>
            </p:cNvPicPr>
            <p:nvPr/>
          </p:nvPicPr>
          <p:blipFill>
            <a:blip r:embed="rId9">
              <a:extLst>
                <a:ext uri="{28A0092B-C50C-407E-A947-70E740481C1C}">
                  <a14:useLocalDpi xmlns:a14="http://schemas.microsoft.com/office/drawing/2010/main"/>
                </a:ext>
              </a:extLst>
            </a:blip>
            <a:srcRect/>
            <a:stretch>
              <a:fillRect/>
            </a:stretch>
          </p:blipFill>
          <p:spPr bwMode="auto">
            <a:xfrm>
              <a:off x="2151629" y="4899220"/>
              <a:ext cx="1009856" cy="599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8" name="Picture 8" descr="C:\Users\Davina\Pictures\RWI\RedDittyBook.gif"/>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3013696" y="4716562"/>
              <a:ext cx="1050925" cy="698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 name="Picture 48" descr="Toad.jpg"/>
            <p:cNvPicPr>
              <a:picLocks noChangeAspect="1"/>
            </p:cNvPicPr>
            <p:nvPr/>
          </p:nvPicPr>
          <p:blipFill>
            <a:blip r:embed="rId11">
              <a:extLst>
                <a:ext uri="{28A0092B-C50C-407E-A947-70E740481C1C}">
                  <a14:useLocalDpi xmlns:a14="http://schemas.microsoft.com/office/drawing/2010/main"/>
                </a:ext>
              </a:extLst>
            </a:blip>
            <a:srcRect/>
            <a:stretch>
              <a:fillRect/>
            </a:stretch>
          </p:blipFill>
          <p:spPr bwMode="auto">
            <a:xfrm>
              <a:off x="1707744" y="5492745"/>
              <a:ext cx="1173610" cy="694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5" name="Picture 42" descr="Thejarofoil.jpg"/>
            <p:cNvPicPr>
              <a:picLocks noChangeAspect="1"/>
            </p:cNvPicPr>
            <p:nvPr/>
          </p:nvPicPr>
          <p:blipFill>
            <a:blip r:embed="rId12">
              <a:extLst>
                <a:ext uri="{28A0092B-C50C-407E-A947-70E740481C1C}">
                  <a14:useLocalDpi xmlns:a14="http://schemas.microsoft.com/office/drawing/2010/main"/>
                </a:ext>
              </a:extLst>
            </a:blip>
            <a:srcRect/>
            <a:stretch>
              <a:fillRect/>
            </a:stretch>
          </p:blipFill>
          <p:spPr bwMode="auto">
            <a:xfrm>
              <a:off x="2381755" y="5897717"/>
              <a:ext cx="999197" cy="5787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5" name="Picture 4"/>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321531" y="3417622"/>
            <a:ext cx="2538885" cy="2538885"/>
          </a:xfrm>
          <a:prstGeom prst="rect">
            <a:avLst/>
          </a:prstGeom>
        </p:spPr>
      </p:pic>
      <p:pic>
        <p:nvPicPr>
          <p:cNvPr id="7" name="Picture 6">
            <a:extLst>
              <a:ext uri="{FF2B5EF4-FFF2-40B4-BE49-F238E27FC236}">
                <a16:creationId xmlns:a16="http://schemas.microsoft.com/office/drawing/2014/main" id="{8F9D9BB6-D20A-1B22-8453-0656D50DBDD4}"/>
              </a:ext>
            </a:extLst>
          </p:cNvPr>
          <p:cNvPicPr>
            <a:picLocks noChangeAspect="1"/>
          </p:cNvPicPr>
          <p:nvPr/>
        </p:nvPicPr>
        <p:blipFill>
          <a:blip r:embed="rId14"/>
          <a:stretch>
            <a:fillRect/>
          </a:stretch>
        </p:blipFill>
        <p:spPr>
          <a:xfrm>
            <a:off x="535892" y="6083653"/>
            <a:ext cx="1854295" cy="647733"/>
          </a:xfrm>
          <a:prstGeom prst="rect">
            <a:avLst/>
          </a:prstGeom>
        </p:spPr>
      </p:pic>
    </p:spTree>
    <p:extLst>
      <p:ext uri="{BB962C8B-B14F-4D97-AF65-F5344CB8AC3E}">
        <p14:creationId xmlns:p14="http://schemas.microsoft.com/office/powerpoint/2010/main" val="2174121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Shape 233"/>
          <p:cNvSpPr txBox="1">
            <a:spLocks noGrp="1"/>
          </p:cNvSpPr>
          <p:nvPr>
            <p:ph type="title"/>
          </p:nvPr>
        </p:nvSpPr>
        <p:spPr>
          <a:xfrm>
            <a:off x="1847529" y="260649"/>
            <a:ext cx="7478713" cy="864095"/>
          </a:xfrm>
          <a:prstGeom prst="rect">
            <a:avLst/>
          </a:prstGeom>
          <a:noFill/>
          <a:ln>
            <a:noFill/>
          </a:ln>
        </p:spPr>
        <p:txBody>
          <a:bodyPr vert="horz" lIns="91425" tIns="45700" rIns="91425" bIns="45700" rtlCol="0" anchor="b" anchorCtr="0">
            <a:noAutofit/>
          </a:bodyPr>
          <a:lstStyle/>
          <a:p>
            <a:pPr>
              <a:spcBef>
                <a:spcPts val="0"/>
              </a:spcBef>
              <a:buSzPct val="25000"/>
            </a:pPr>
            <a:r>
              <a:rPr lang="en-US" sz="3000" b="1">
                <a:solidFill>
                  <a:srgbClr val="787878"/>
                </a:solidFill>
                <a:latin typeface="Arial"/>
                <a:ea typeface="Arial"/>
                <a:cs typeface="Arial"/>
                <a:sym typeface="Arial"/>
              </a:rPr>
              <a:t>Phonics</a:t>
            </a:r>
          </a:p>
        </p:txBody>
      </p:sp>
      <p:sp>
        <p:nvSpPr>
          <p:cNvPr id="234" name="Shape 234"/>
          <p:cNvSpPr txBox="1">
            <a:spLocks noGrp="1"/>
          </p:cNvSpPr>
          <p:nvPr>
            <p:ph idx="1"/>
          </p:nvPr>
        </p:nvSpPr>
        <p:spPr>
          <a:xfrm>
            <a:off x="1847528" y="1196752"/>
            <a:ext cx="8639174" cy="5040559"/>
          </a:xfrm>
          <a:prstGeom prst="rect">
            <a:avLst/>
          </a:prstGeom>
          <a:noFill/>
          <a:ln>
            <a:noFill/>
          </a:ln>
        </p:spPr>
        <p:txBody>
          <a:bodyPr vert="horz" lIns="91425" tIns="45700" rIns="91425" bIns="45700" rtlCol="0" anchor="t" anchorCtr="0">
            <a:noAutofit/>
          </a:bodyPr>
          <a:lstStyle/>
          <a:p>
            <a:pPr marL="0" indent="0">
              <a:spcBef>
                <a:spcPts val="640"/>
              </a:spcBef>
              <a:buSzPct val="25000"/>
              <a:buNone/>
            </a:pPr>
            <a:endParaRPr lang="en-US" sz="3200" dirty="0">
              <a:solidFill>
                <a:schemeClr val="dk2"/>
              </a:solidFill>
              <a:latin typeface="Arial"/>
              <a:ea typeface="Arial"/>
              <a:cs typeface="Arial"/>
              <a:sym typeface="Arial"/>
            </a:endParaRPr>
          </a:p>
          <a:p>
            <a:pPr marL="0" indent="0">
              <a:spcBef>
                <a:spcPts val="640"/>
              </a:spcBef>
              <a:buSzPct val="25000"/>
              <a:buNone/>
            </a:pPr>
            <a:r>
              <a:rPr lang="en-US" sz="3200" dirty="0">
                <a:solidFill>
                  <a:schemeClr val="dk2"/>
                </a:solidFill>
                <a:latin typeface="Arial"/>
                <a:ea typeface="Arial"/>
                <a:cs typeface="Arial"/>
                <a:sym typeface="Arial"/>
              </a:rPr>
              <a:t>Sounds</a:t>
            </a:r>
          </a:p>
          <a:p>
            <a:pPr marL="0" indent="0">
              <a:spcBef>
                <a:spcPts val="640"/>
              </a:spcBef>
              <a:buSzPct val="25000"/>
              <a:buNone/>
            </a:pPr>
            <a:endParaRPr sz="3200" dirty="0">
              <a:solidFill>
                <a:schemeClr val="dk2"/>
              </a:solidFill>
              <a:latin typeface="Arial"/>
              <a:ea typeface="Arial"/>
              <a:cs typeface="Arial"/>
              <a:sym typeface="Arial"/>
            </a:endParaRPr>
          </a:p>
          <a:p>
            <a:pPr marL="0" indent="0">
              <a:spcBef>
                <a:spcPts val="640"/>
              </a:spcBef>
              <a:buSzPct val="25000"/>
              <a:buNone/>
            </a:pPr>
            <a:r>
              <a:rPr lang="en-US" sz="3200" dirty="0">
                <a:solidFill>
                  <a:schemeClr val="dk2"/>
                </a:solidFill>
                <a:latin typeface="Arial"/>
                <a:ea typeface="Arial"/>
                <a:cs typeface="Arial"/>
                <a:sym typeface="Arial"/>
              </a:rPr>
              <a:t>Graphemes</a:t>
            </a:r>
          </a:p>
          <a:p>
            <a:pPr marL="0" indent="0">
              <a:spcBef>
                <a:spcPts val="640"/>
              </a:spcBef>
              <a:buSzPct val="25000"/>
              <a:buNone/>
            </a:pPr>
            <a:endParaRPr lang="en-US" dirty="0">
              <a:solidFill>
                <a:schemeClr val="dk2"/>
              </a:solidFill>
              <a:latin typeface="Arial"/>
              <a:ea typeface="Arial"/>
              <a:cs typeface="Arial"/>
              <a:sym typeface="Arial"/>
            </a:endParaRPr>
          </a:p>
          <a:p>
            <a:pPr marL="0" indent="0">
              <a:spcBef>
                <a:spcPts val="640"/>
              </a:spcBef>
              <a:buSzPct val="25000"/>
              <a:buNone/>
            </a:pPr>
            <a:r>
              <a:rPr lang="en-US" dirty="0">
                <a:solidFill>
                  <a:schemeClr val="dk2"/>
                </a:solidFill>
                <a:latin typeface="Arial"/>
                <a:ea typeface="Arial"/>
                <a:cs typeface="Arial"/>
                <a:sym typeface="Arial"/>
              </a:rPr>
              <a:t>m  a  t</a:t>
            </a:r>
            <a:endParaRPr lang="en-US" sz="3200" dirty="0">
              <a:solidFill>
                <a:schemeClr val="dk2"/>
              </a:solidFill>
              <a:latin typeface="Arial"/>
              <a:ea typeface="Arial"/>
              <a:cs typeface="Arial"/>
              <a:sym typeface="Arial"/>
            </a:endParaRPr>
          </a:p>
        </p:txBody>
      </p:sp>
      <p:pic>
        <p:nvPicPr>
          <p:cNvPr id="3" name="Picture 2">
            <a:extLst>
              <a:ext uri="{FF2B5EF4-FFF2-40B4-BE49-F238E27FC236}">
                <a16:creationId xmlns:a16="http://schemas.microsoft.com/office/drawing/2014/main" id="{760ED186-0146-B885-AE83-1D002CAB3CE2}"/>
              </a:ext>
            </a:extLst>
          </p:cNvPr>
          <p:cNvPicPr>
            <a:picLocks noChangeAspect="1"/>
          </p:cNvPicPr>
          <p:nvPr/>
        </p:nvPicPr>
        <p:blipFill>
          <a:blip r:embed="rId3"/>
          <a:stretch>
            <a:fillRect/>
          </a:stretch>
        </p:blipFill>
        <p:spPr>
          <a:xfrm>
            <a:off x="586692" y="6122653"/>
            <a:ext cx="1854295" cy="647733"/>
          </a:xfrm>
          <a:prstGeom prst="rect">
            <a:avLst/>
          </a:prstGeom>
        </p:spPr>
      </p:pic>
    </p:spTree>
    <p:extLst>
      <p:ext uri="{BB962C8B-B14F-4D97-AF65-F5344CB8AC3E}">
        <p14:creationId xmlns:p14="http://schemas.microsoft.com/office/powerpoint/2010/main" val="3603650705"/>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Pure Sounds</a:t>
            </a:r>
          </a:p>
        </p:txBody>
      </p:sp>
      <p:pic>
        <p:nvPicPr>
          <p:cNvPr id="4" name="Sound_Guide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193926" y="1233489"/>
            <a:ext cx="7802563" cy="4389437"/>
          </a:xfrm>
          <a:prstGeom prst="rect">
            <a:avLst/>
          </a:prstGeom>
        </p:spPr>
      </p:pic>
      <p:sp>
        <p:nvSpPr>
          <p:cNvPr id="5" name="Rectangle 4"/>
          <p:cNvSpPr/>
          <p:nvPr/>
        </p:nvSpPr>
        <p:spPr>
          <a:xfrm>
            <a:off x="1037215" y="3673241"/>
            <a:ext cx="4572000" cy="923330"/>
          </a:xfrm>
          <a:prstGeom prst="rect">
            <a:avLst/>
          </a:prstGeom>
        </p:spPr>
        <p:txBody>
          <a:bodyPr>
            <a:spAutoFit/>
          </a:bodyPr>
          <a:lstStyle/>
          <a:p>
            <a:r>
              <a:rPr lang="en-GB" dirty="0">
                <a:hlinkClick r:id="rId6"/>
              </a:rPr>
              <a:t>https://www.oxfordowl.co.uk/for-home/reading-owl/find-a-book/read-write-inc-phonics--1/phonics-pure-sounds-video</a:t>
            </a:r>
            <a:endParaRPr lang="en-GB" dirty="0"/>
          </a:p>
        </p:txBody>
      </p:sp>
      <p:pic>
        <p:nvPicPr>
          <p:cNvPr id="6" name="Picture 5">
            <a:extLst>
              <a:ext uri="{FF2B5EF4-FFF2-40B4-BE49-F238E27FC236}">
                <a16:creationId xmlns:a16="http://schemas.microsoft.com/office/drawing/2014/main" id="{429ACC5C-BC5A-FD89-4BB8-A32BF40B067D}"/>
              </a:ext>
            </a:extLst>
          </p:cNvPr>
          <p:cNvPicPr>
            <a:picLocks noChangeAspect="1"/>
          </p:cNvPicPr>
          <p:nvPr/>
        </p:nvPicPr>
        <p:blipFill>
          <a:blip r:embed="rId7"/>
          <a:stretch>
            <a:fillRect/>
          </a:stretch>
        </p:blipFill>
        <p:spPr>
          <a:xfrm>
            <a:off x="505412" y="6015545"/>
            <a:ext cx="1854295" cy="647733"/>
          </a:xfrm>
          <a:prstGeom prst="rect">
            <a:avLst/>
          </a:prstGeom>
        </p:spPr>
      </p:pic>
    </p:spTree>
    <p:extLst>
      <p:ext uri="{BB962C8B-B14F-4D97-AF65-F5344CB8AC3E}">
        <p14:creationId xmlns:p14="http://schemas.microsoft.com/office/powerpoint/2010/main" val="27573674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English alphabetic code</a:t>
            </a:r>
          </a:p>
        </p:txBody>
      </p:sp>
      <p:sp>
        <p:nvSpPr>
          <p:cNvPr id="3" name="Content Placeholder 2"/>
          <p:cNvSpPr>
            <a:spLocks noGrp="1"/>
          </p:cNvSpPr>
          <p:nvPr>
            <p:ph idx="1"/>
          </p:nvPr>
        </p:nvSpPr>
        <p:spPr/>
        <p:txBody>
          <a:bodyPr/>
          <a:lstStyle/>
          <a:p>
            <a:pPr marL="457200" indent="-457200">
              <a:buFont typeface="Arial"/>
              <a:buChar char="•"/>
            </a:pPr>
            <a:r>
              <a:rPr lang="en-US" dirty="0"/>
              <a:t>44 sounds</a:t>
            </a:r>
          </a:p>
          <a:p>
            <a:pPr marL="457200" indent="-457200">
              <a:buFont typeface="Arial"/>
              <a:buChar char="•"/>
            </a:pPr>
            <a:r>
              <a:rPr lang="en-US" dirty="0"/>
              <a:t>Over 150+ graphemes</a:t>
            </a:r>
          </a:p>
          <a:p>
            <a:pPr marL="457200" indent="-457200">
              <a:buFont typeface="Arial"/>
              <a:buChar char="•"/>
            </a:pPr>
            <a:endParaRPr lang="en-US" dirty="0"/>
          </a:p>
          <a:p>
            <a:r>
              <a:rPr lang="en-US" dirty="0"/>
              <a:t>      </a:t>
            </a:r>
            <a:r>
              <a:rPr lang="en-US" sz="4800" b="1" dirty="0" err="1"/>
              <a:t>igh</a:t>
            </a:r>
            <a:endParaRPr lang="en-US" sz="4800" b="1" dirty="0"/>
          </a:p>
          <a:p>
            <a:pPr marL="457200" indent="-457200">
              <a:buFont typeface="Arial"/>
              <a:buChar char="•"/>
            </a:pPr>
            <a:endParaRPr lang="en-US" dirty="0"/>
          </a:p>
          <a:p>
            <a:pPr marL="457200" indent="-457200">
              <a:buFont typeface="Arial"/>
              <a:buChar char="•"/>
            </a:pPr>
            <a:r>
              <a:rPr lang="en-US" dirty="0"/>
              <a:t>One of the most complex alphabetic codes in the world.</a:t>
            </a:r>
          </a:p>
          <a:p>
            <a:pPr marL="457200" indent="-457200">
              <a:buFont typeface="Arial"/>
              <a:buChar char="•"/>
            </a:pPr>
            <a:endParaRPr lang="en-US" dirty="0"/>
          </a:p>
        </p:txBody>
      </p:sp>
      <p:pic>
        <p:nvPicPr>
          <p:cNvPr id="5" name="Picture 4">
            <a:extLst>
              <a:ext uri="{FF2B5EF4-FFF2-40B4-BE49-F238E27FC236}">
                <a16:creationId xmlns:a16="http://schemas.microsoft.com/office/drawing/2014/main" id="{AC0C86B2-5CE6-B90A-1897-37A5E857F269}"/>
              </a:ext>
            </a:extLst>
          </p:cNvPr>
          <p:cNvPicPr>
            <a:picLocks noChangeAspect="1"/>
          </p:cNvPicPr>
          <p:nvPr/>
        </p:nvPicPr>
        <p:blipFill>
          <a:blip r:embed="rId3"/>
          <a:stretch>
            <a:fillRect/>
          </a:stretch>
        </p:blipFill>
        <p:spPr>
          <a:xfrm>
            <a:off x="575831" y="6121602"/>
            <a:ext cx="1854295" cy="647733"/>
          </a:xfrm>
          <a:prstGeom prst="rect">
            <a:avLst/>
          </a:prstGeom>
        </p:spPr>
      </p:pic>
    </p:spTree>
    <p:extLst>
      <p:ext uri="{BB962C8B-B14F-4D97-AF65-F5344CB8AC3E}">
        <p14:creationId xmlns:p14="http://schemas.microsoft.com/office/powerpoint/2010/main" val="42033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Shape 254"/>
          <p:cNvSpPr txBox="1">
            <a:spLocks noGrp="1"/>
          </p:cNvSpPr>
          <p:nvPr>
            <p:ph type="title"/>
          </p:nvPr>
        </p:nvSpPr>
        <p:spPr>
          <a:xfrm>
            <a:off x="1847529" y="260649"/>
            <a:ext cx="7478713" cy="864095"/>
          </a:xfrm>
          <a:prstGeom prst="rect">
            <a:avLst/>
          </a:prstGeom>
          <a:noFill/>
          <a:ln>
            <a:noFill/>
          </a:ln>
        </p:spPr>
        <p:txBody>
          <a:bodyPr vert="horz" lIns="91425" tIns="45700" rIns="91425" bIns="45700" rtlCol="0" anchor="b" anchorCtr="0">
            <a:noAutofit/>
          </a:bodyPr>
          <a:lstStyle/>
          <a:p>
            <a:pPr>
              <a:spcBef>
                <a:spcPts val="0"/>
              </a:spcBef>
              <a:buSzPct val="25000"/>
            </a:pPr>
            <a:r>
              <a:rPr lang="en-US" sz="3000" b="1">
                <a:solidFill>
                  <a:srgbClr val="787878"/>
                </a:solidFill>
                <a:latin typeface="Arial"/>
                <a:ea typeface="Arial"/>
                <a:cs typeface="Arial"/>
                <a:sym typeface="Arial"/>
              </a:rPr>
              <a:t>Speed Sounds chart</a:t>
            </a:r>
          </a:p>
        </p:txBody>
      </p:sp>
      <p:pic>
        <p:nvPicPr>
          <p:cNvPr id="255" name="Shape 255"/>
          <p:cNvPicPr preferRelativeResize="0">
            <a:picLocks noGrp="1"/>
          </p:cNvPicPr>
          <p:nvPr>
            <p:ph idx="1"/>
          </p:nvPr>
        </p:nvPicPr>
        <p:blipFill rotWithShape="1">
          <a:blip r:embed="rId3">
            <a:alphaModFix/>
          </a:blip>
          <a:srcRect l="-35034" r="-35034"/>
          <a:stretch/>
        </p:blipFill>
        <p:spPr>
          <a:xfrm>
            <a:off x="1847528" y="1196752"/>
            <a:ext cx="8639174" cy="5040559"/>
          </a:xfrm>
          <a:prstGeom prst="rect">
            <a:avLst/>
          </a:prstGeom>
          <a:noFill/>
          <a:ln>
            <a:noFill/>
          </a:ln>
        </p:spPr>
      </p:pic>
      <p:pic>
        <p:nvPicPr>
          <p:cNvPr id="3" name="Picture 2">
            <a:extLst>
              <a:ext uri="{FF2B5EF4-FFF2-40B4-BE49-F238E27FC236}">
                <a16:creationId xmlns:a16="http://schemas.microsoft.com/office/drawing/2014/main" id="{0C8DF668-8E08-545B-73AE-4E128CA89B82}"/>
              </a:ext>
            </a:extLst>
          </p:cNvPr>
          <p:cNvPicPr>
            <a:picLocks noChangeAspect="1"/>
          </p:cNvPicPr>
          <p:nvPr/>
        </p:nvPicPr>
        <p:blipFill>
          <a:blip r:embed="rId4"/>
          <a:stretch>
            <a:fillRect/>
          </a:stretch>
        </p:blipFill>
        <p:spPr>
          <a:xfrm>
            <a:off x="512769" y="6197897"/>
            <a:ext cx="1854295" cy="647733"/>
          </a:xfrm>
          <a:prstGeom prst="rect">
            <a:avLst/>
          </a:prstGeom>
        </p:spPr>
      </p:pic>
    </p:spTree>
    <p:extLst>
      <p:ext uri="{BB962C8B-B14F-4D97-AF65-F5344CB8AC3E}">
        <p14:creationId xmlns:p14="http://schemas.microsoft.com/office/powerpoint/2010/main" val="1035156183"/>
      </p:ext>
    </p:extLst>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2927648"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How does Read Write Inc. use phonics to teach reading? </a:t>
            </a:r>
          </a:p>
        </p:txBody>
      </p:sp>
      <p:pic>
        <p:nvPicPr>
          <p:cNvPr id="3" name="Picture 2">
            <a:extLst>
              <a:ext uri="{FF2B5EF4-FFF2-40B4-BE49-F238E27FC236}">
                <a16:creationId xmlns:a16="http://schemas.microsoft.com/office/drawing/2014/main" id="{7F759108-BB61-412C-566D-2CA1F9D65015}"/>
              </a:ext>
            </a:extLst>
          </p:cNvPr>
          <p:cNvPicPr>
            <a:picLocks noChangeAspect="1"/>
          </p:cNvPicPr>
          <p:nvPr/>
        </p:nvPicPr>
        <p:blipFill>
          <a:blip r:embed="rId3"/>
          <a:stretch>
            <a:fillRect/>
          </a:stretch>
        </p:blipFill>
        <p:spPr>
          <a:xfrm>
            <a:off x="92355" y="6079561"/>
            <a:ext cx="1854295" cy="647733"/>
          </a:xfrm>
          <a:prstGeom prst="rect">
            <a:avLst/>
          </a:prstGeom>
        </p:spPr>
      </p:pic>
    </p:spTree>
    <p:extLst>
      <p:ext uri="{BB962C8B-B14F-4D97-AF65-F5344CB8AC3E}">
        <p14:creationId xmlns:p14="http://schemas.microsoft.com/office/powerpoint/2010/main" val="1285543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Speed Sounds</a:t>
            </a:r>
          </a:p>
        </p:txBody>
      </p:sp>
      <p:pic>
        <p:nvPicPr>
          <p:cNvPr id="4" name="Picture 26"/>
          <p:cNvPicPr>
            <a:picLocks noGrp="1" noChangeAspect="1" noChangeArrowheads="1"/>
          </p:cNvPicPr>
          <p:nvPr>
            <p:ph idx="1"/>
          </p:nvPr>
        </p:nvPicPr>
        <p:blipFill>
          <a:blip r:embed="rId3" cstate="screen">
            <a:extLst>
              <a:ext uri="{28A0092B-C50C-407E-A947-70E740481C1C}">
                <a14:useLocalDpi xmlns:a14="http://schemas.microsoft.com/office/drawing/2010/main"/>
              </a:ext>
            </a:extLst>
          </a:blip>
          <a:stretch>
            <a:fillRect/>
          </a:stretch>
        </p:blipFill>
        <p:spPr bwMode="auto">
          <a:xfrm>
            <a:off x="3342481" y="2563019"/>
            <a:ext cx="3267075" cy="307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4">
            <a:extLst>
              <a:ext uri="{FF2B5EF4-FFF2-40B4-BE49-F238E27FC236}">
                <a16:creationId xmlns:a16="http://schemas.microsoft.com/office/drawing/2014/main" id="{41B1C8D6-1011-8D68-913C-58FB0F4195C6}"/>
              </a:ext>
            </a:extLst>
          </p:cNvPr>
          <p:cNvPicPr>
            <a:picLocks noChangeAspect="1"/>
          </p:cNvPicPr>
          <p:nvPr/>
        </p:nvPicPr>
        <p:blipFill>
          <a:blip r:embed="rId4"/>
          <a:stretch>
            <a:fillRect/>
          </a:stretch>
        </p:blipFill>
        <p:spPr>
          <a:xfrm>
            <a:off x="491748" y="6121602"/>
            <a:ext cx="1854295" cy="647733"/>
          </a:xfrm>
          <a:prstGeom prst="rect">
            <a:avLst/>
          </a:prstGeom>
        </p:spPr>
      </p:pic>
    </p:spTree>
    <p:extLst>
      <p:ext uri="{BB962C8B-B14F-4D97-AF65-F5344CB8AC3E}">
        <p14:creationId xmlns:p14="http://schemas.microsoft.com/office/powerpoint/2010/main" val="24455071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Blending using Fred Talk</a:t>
            </a:r>
          </a:p>
        </p:txBody>
      </p:sp>
      <p:sp>
        <p:nvSpPr>
          <p:cNvPr id="4" name="Rectangle 3"/>
          <p:cNvSpPr/>
          <p:nvPr/>
        </p:nvSpPr>
        <p:spPr>
          <a:xfrm rot="1578922">
            <a:off x="2419108" y="3675586"/>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n </a:t>
            </a:r>
          </a:p>
        </p:txBody>
      </p:sp>
      <p:sp>
        <p:nvSpPr>
          <p:cNvPr id="5" name="Rectangle 4"/>
          <p:cNvSpPr/>
          <p:nvPr/>
        </p:nvSpPr>
        <p:spPr>
          <a:xfrm rot="21327025">
            <a:off x="2948286" y="3264992"/>
            <a:ext cx="727075" cy="1122363"/>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i</a:t>
            </a:r>
          </a:p>
        </p:txBody>
      </p:sp>
      <p:sp>
        <p:nvSpPr>
          <p:cNvPr id="6" name="Rectangle 5"/>
          <p:cNvSpPr/>
          <p:nvPr/>
        </p:nvSpPr>
        <p:spPr>
          <a:xfrm>
            <a:off x="3492799" y="2620466"/>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p</a:t>
            </a:r>
          </a:p>
        </p:txBody>
      </p:sp>
      <p:sp>
        <p:nvSpPr>
          <p:cNvPr id="7" name="Rectangle 6"/>
          <p:cNvSpPr/>
          <p:nvPr/>
        </p:nvSpPr>
        <p:spPr>
          <a:xfrm>
            <a:off x="2267249" y="2939554"/>
            <a:ext cx="725487" cy="112395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d</a:t>
            </a:r>
          </a:p>
        </p:txBody>
      </p:sp>
      <p:pic>
        <p:nvPicPr>
          <p:cNvPr id="8" name="Picture 29" descr="SpeedSoundM.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21015261">
            <a:off x="2343448" y="2137866"/>
            <a:ext cx="647700" cy="965200"/>
          </a:xfrm>
          <a:prstGeom prst="rect">
            <a:avLst/>
          </a:prstGeom>
          <a:noFill/>
          <a:ln w="9525">
            <a:solidFill>
              <a:schemeClr val="tx1"/>
            </a:solidFill>
            <a:miter lim="800000"/>
            <a:headEnd/>
            <a:tailEnd/>
          </a:ln>
        </p:spPr>
      </p:pic>
      <p:pic>
        <p:nvPicPr>
          <p:cNvPr id="9" name="Picture 31" descr="SpeedSoundS.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927648" y="2564904"/>
            <a:ext cx="639762" cy="990600"/>
          </a:xfrm>
          <a:prstGeom prst="rect">
            <a:avLst/>
          </a:prstGeom>
          <a:noFill/>
          <a:ln w="9525">
            <a:solidFill>
              <a:schemeClr val="tx1"/>
            </a:solidFill>
            <a:miter lim="800000"/>
            <a:headEnd/>
            <a:tailEnd/>
          </a:ln>
        </p:spPr>
      </p:pic>
      <p:pic>
        <p:nvPicPr>
          <p:cNvPr id="10" name="Picture 36" descr="SpeedSoundA.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rot="662277">
            <a:off x="3764261" y="2088654"/>
            <a:ext cx="633413" cy="869950"/>
          </a:xfrm>
          <a:prstGeom prst="rect">
            <a:avLst/>
          </a:prstGeom>
          <a:noFill/>
          <a:ln w="9525">
            <a:solidFill>
              <a:schemeClr val="tx1"/>
            </a:solidFill>
            <a:miter lim="800000"/>
            <a:headEnd/>
            <a:tailEnd/>
          </a:ln>
        </p:spPr>
      </p:pic>
      <p:sp>
        <p:nvSpPr>
          <p:cNvPr id="11" name="Rectangle 10"/>
          <p:cNvSpPr/>
          <p:nvPr/>
        </p:nvSpPr>
        <p:spPr>
          <a:xfrm rot="1935871">
            <a:off x="3808710" y="3228479"/>
            <a:ext cx="725488" cy="1122362"/>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chemeClr val="tx1"/>
                </a:solidFill>
              </a:rPr>
              <a:t>t</a:t>
            </a:r>
          </a:p>
        </p:txBody>
      </p:sp>
      <p:sp>
        <p:nvSpPr>
          <p:cNvPr id="12" name="Text Box 12"/>
          <p:cNvSpPr txBox="1">
            <a:spLocks noChangeArrowheads="1"/>
          </p:cNvSpPr>
          <p:nvPr/>
        </p:nvSpPr>
        <p:spPr bwMode="auto">
          <a:xfrm rot="265183">
            <a:off x="6550736" y="2868181"/>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mat</a:t>
            </a:r>
          </a:p>
        </p:txBody>
      </p:sp>
      <p:sp>
        <p:nvSpPr>
          <p:cNvPr id="13" name="Text Box 12"/>
          <p:cNvSpPr txBox="1">
            <a:spLocks noChangeArrowheads="1"/>
          </p:cNvSpPr>
          <p:nvPr/>
        </p:nvSpPr>
        <p:spPr bwMode="auto">
          <a:xfrm rot="20122171">
            <a:off x="7314999" y="3308953"/>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sad</a:t>
            </a:r>
          </a:p>
        </p:txBody>
      </p:sp>
      <p:sp>
        <p:nvSpPr>
          <p:cNvPr id="14" name="Text Box 12"/>
          <p:cNvSpPr txBox="1">
            <a:spLocks noChangeArrowheads="1"/>
          </p:cNvSpPr>
          <p:nvPr/>
        </p:nvSpPr>
        <p:spPr bwMode="auto">
          <a:xfrm rot="265183">
            <a:off x="8062896" y="2580040"/>
            <a:ext cx="1490663" cy="584776"/>
          </a:xfrm>
          <a:prstGeom prst="rect">
            <a:avLst/>
          </a:prstGeom>
          <a:solidFill>
            <a:srgbClr val="99FF99"/>
          </a:solidFill>
          <a:ln w="9525">
            <a:solidFill>
              <a:schemeClr val="tx1"/>
            </a:solidFill>
            <a:miter lim="800000"/>
            <a:headEnd/>
            <a:tailEnd/>
          </a:ln>
        </p:spPr>
        <p:txBody>
          <a:bodyPr>
            <a:spAutoFit/>
          </a:bodyPr>
          <a:lstStyle/>
          <a:p>
            <a:pPr algn="ctr" eaLnBrk="0" hangingPunct="0">
              <a:spcBef>
                <a:spcPct val="50000"/>
              </a:spcBef>
            </a:pPr>
            <a:r>
              <a:rPr lang="en-US" sz="3200" dirty="0">
                <a:ea typeface="MS PGothic" pitchFamily="34" charset="-128"/>
                <a:cs typeface="Gill Sans"/>
              </a:rPr>
              <a:t>sat</a:t>
            </a:r>
          </a:p>
        </p:txBody>
      </p:sp>
      <p:pic>
        <p:nvPicPr>
          <p:cNvPr id="15" name="Picture 14">
            <a:extLst>
              <a:ext uri="{FF2B5EF4-FFF2-40B4-BE49-F238E27FC236}">
                <a16:creationId xmlns:a16="http://schemas.microsoft.com/office/drawing/2014/main" id="{2ADEF285-BC97-99FC-CBE6-A22D0A8A12F4}"/>
              </a:ext>
            </a:extLst>
          </p:cNvPr>
          <p:cNvPicPr>
            <a:picLocks noChangeAspect="1"/>
          </p:cNvPicPr>
          <p:nvPr/>
        </p:nvPicPr>
        <p:blipFill>
          <a:blip r:embed="rId6"/>
          <a:stretch>
            <a:fillRect/>
          </a:stretch>
        </p:blipFill>
        <p:spPr>
          <a:xfrm>
            <a:off x="544300" y="6121602"/>
            <a:ext cx="1854295" cy="647733"/>
          </a:xfrm>
          <a:prstGeom prst="rect">
            <a:avLst/>
          </a:prstGeom>
        </p:spPr>
      </p:pic>
    </p:spTree>
    <p:extLst>
      <p:ext uri="{BB962C8B-B14F-4D97-AF65-F5344CB8AC3E}">
        <p14:creationId xmlns:p14="http://schemas.microsoft.com/office/powerpoint/2010/main" val="358314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Fred Talk</a:t>
            </a:r>
          </a:p>
        </p:txBody>
      </p:sp>
      <p:pic>
        <p:nvPicPr>
          <p:cNvPr id="4" name="Content Placeholder 3"/>
          <p:cNvPicPr>
            <a:picLocks noGrp="1" noChangeAspect="1"/>
          </p:cNvPicPr>
          <p:nvPr>
            <p:ph idx="1"/>
          </p:nvPr>
        </p:nvPicPr>
        <p:blipFill>
          <a:blip r:embed="rId3" cstate="screen">
            <a:extLst>
              <a:ext uri="{28A0092B-C50C-407E-A947-70E740481C1C}">
                <a14:useLocalDpi xmlns:a14="http://schemas.microsoft.com/office/drawing/2010/main"/>
              </a:ext>
            </a:extLst>
          </a:blip>
          <a:srcRect t="-12602" b="-12602"/>
          <a:stretch>
            <a:fillRect/>
          </a:stretch>
        </p:blipFill>
        <p:spPr>
          <a:xfrm>
            <a:off x="3717496" y="1264312"/>
            <a:ext cx="4004653" cy="2336530"/>
          </a:xfrm>
        </p:spPr>
      </p:pic>
      <p:pic>
        <p:nvPicPr>
          <p:cNvPr id="5" name="Picture 2" descr="C:\Users\Davina\Pictures\RWI\feeding Fred.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14658" y="3315890"/>
            <a:ext cx="3840162" cy="287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ad6e35b3-6016-4de0-90f4-d6fdbf0a6584" descr="C319D583-5937-41E5-B44E-22D122061351@home"/>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174819" y="3315890"/>
            <a:ext cx="3839633" cy="287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6">
            <a:extLst>
              <a:ext uri="{FF2B5EF4-FFF2-40B4-BE49-F238E27FC236}">
                <a16:creationId xmlns:a16="http://schemas.microsoft.com/office/drawing/2014/main" id="{BCE10B6F-F0A9-56B3-8912-0009BF4A78CD}"/>
              </a:ext>
            </a:extLst>
          </p:cNvPr>
          <p:cNvPicPr>
            <a:picLocks noChangeAspect="1"/>
          </p:cNvPicPr>
          <p:nvPr/>
        </p:nvPicPr>
        <p:blipFill>
          <a:blip r:embed="rId6"/>
          <a:stretch>
            <a:fillRect/>
          </a:stretch>
        </p:blipFill>
        <p:spPr>
          <a:xfrm>
            <a:off x="439197" y="6195615"/>
            <a:ext cx="1854295" cy="647733"/>
          </a:xfrm>
          <a:prstGeom prst="rect">
            <a:avLst/>
          </a:prstGeom>
        </p:spPr>
      </p:pic>
    </p:spTree>
    <p:extLst>
      <p:ext uri="{BB962C8B-B14F-4D97-AF65-F5344CB8AC3E}">
        <p14:creationId xmlns:p14="http://schemas.microsoft.com/office/powerpoint/2010/main" val="280358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Complex Speed Sounds chart		</a:t>
            </a:r>
          </a:p>
        </p:txBody>
      </p:sp>
      <p:pic>
        <p:nvPicPr>
          <p:cNvPr id="4" name="Picture 5"/>
          <p:cNvPicPr>
            <a:picLocks noGrp="1" noChangeAspect="1" noChangeArrowheads="1"/>
          </p:cNvPicPr>
          <p:nvPr>
            <p:ph idx="1"/>
          </p:nvPr>
        </p:nvPicPr>
        <p:blipFill>
          <a:blip r:embed="rId3" cstate="screen">
            <a:extLst>
              <a:ext uri="{28A0092B-C50C-407E-A947-70E740481C1C}">
                <a14:useLocalDpi xmlns:a14="http://schemas.microsoft.com/office/drawing/2010/main"/>
              </a:ext>
            </a:extLst>
          </a:blip>
          <a:stretch>
            <a:fillRect/>
          </a:stretch>
        </p:blipFill>
        <p:spPr bwMode="auto">
          <a:xfrm>
            <a:off x="3020168" y="2160588"/>
            <a:ext cx="3911701" cy="388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4">
            <a:extLst>
              <a:ext uri="{FF2B5EF4-FFF2-40B4-BE49-F238E27FC236}">
                <a16:creationId xmlns:a16="http://schemas.microsoft.com/office/drawing/2014/main" id="{FDF0E802-34FF-CC20-191C-2EC73932DD41}"/>
              </a:ext>
            </a:extLst>
          </p:cNvPr>
          <p:cNvPicPr>
            <a:picLocks noChangeAspect="1"/>
          </p:cNvPicPr>
          <p:nvPr/>
        </p:nvPicPr>
        <p:blipFill>
          <a:blip r:embed="rId4"/>
          <a:stretch>
            <a:fillRect/>
          </a:stretch>
        </p:blipFill>
        <p:spPr>
          <a:xfrm>
            <a:off x="470728" y="6042025"/>
            <a:ext cx="1854295" cy="647733"/>
          </a:xfrm>
          <a:prstGeom prst="rect">
            <a:avLst/>
          </a:prstGeom>
        </p:spPr>
      </p:pic>
    </p:spTree>
    <p:extLst>
      <p:ext uri="{BB962C8B-B14F-4D97-AF65-F5344CB8AC3E}">
        <p14:creationId xmlns:p14="http://schemas.microsoft.com/office/powerpoint/2010/main" val="12908460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Storybooks</a:t>
            </a:r>
          </a:p>
        </p:txBody>
      </p:sp>
      <p:sp>
        <p:nvSpPr>
          <p:cNvPr id="3" name="Content Placeholder 2"/>
          <p:cNvSpPr>
            <a:spLocks noGrp="1"/>
          </p:cNvSpPr>
          <p:nvPr>
            <p:ph idx="1"/>
          </p:nvPr>
        </p:nvSpPr>
        <p:spPr>
          <a:xfrm>
            <a:off x="1847529" y="1219653"/>
            <a:ext cx="8639175" cy="5040560"/>
          </a:xfrm>
        </p:spPr>
        <p:txBody>
          <a:bodyPr/>
          <a:lstStyle/>
          <a:p>
            <a:endParaRPr lang="en-US" dirty="0"/>
          </a:p>
          <a:p>
            <a:endParaRPr lang="en-US" dirty="0"/>
          </a:p>
        </p:txBody>
      </p:sp>
      <p:grpSp>
        <p:nvGrpSpPr>
          <p:cNvPr id="4" name="Group 3"/>
          <p:cNvGrpSpPr/>
          <p:nvPr/>
        </p:nvGrpSpPr>
        <p:grpSpPr>
          <a:xfrm>
            <a:off x="3485586" y="1839672"/>
            <a:ext cx="4847365" cy="3661103"/>
            <a:chOff x="1707744" y="4716562"/>
            <a:chExt cx="2997129" cy="1759883"/>
          </a:xfrm>
        </p:grpSpPr>
        <p:pic>
          <p:nvPicPr>
            <p:cNvPr id="40" name="Picture 28" descr="Tabthecat.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712926" y="4912971"/>
              <a:ext cx="991947" cy="650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2" name="Picture 33" descr="Tomthumb.jpg"/>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3389525" y="5539479"/>
              <a:ext cx="1141184" cy="6882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 name="Picture 14" descr="Chips.jpg"/>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2881354" y="5183380"/>
              <a:ext cx="1078763" cy="7602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 name="Picture 79" descr="Lookout.jpg"/>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2151629" y="4899220"/>
              <a:ext cx="1009856" cy="599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8" name="Picture 8" descr="C:\Users\Davina\Pictures\RWI\RedDittyBook.gif"/>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013696" y="4716562"/>
              <a:ext cx="1050925" cy="698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 name="Picture 48" descr="Toad.jpg"/>
            <p:cNvPicPr>
              <a:picLocks noChangeAspect="1"/>
            </p:cNvPicPr>
            <p:nvPr/>
          </p:nvPicPr>
          <p:blipFill>
            <a:blip r:embed="rId8">
              <a:extLst>
                <a:ext uri="{28A0092B-C50C-407E-A947-70E740481C1C}">
                  <a14:useLocalDpi xmlns:a14="http://schemas.microsoft.com/office/drawing/2010/main"/>
                </a:ext>
              </a:extLst>
            </a:blip>
            <a:srcRect/>
            <a:stretch>
              <a:fillRect/>
            </a:stretch>
          </p:blipFill>
          <p:spPr bwMode="auto">
            <a:xfrm>
              <a:off x="1707744" y="5492745"/>
              <a:ext cx="1173610" cy="694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5" name="Picture 42" descr="Thejarofoil.jpg"/>
            <p:cNvPicPr>
              <a:picLocks noChangeAspect="1"/>
            </p:cNvPicPr>
            <p:nvPr/>
          </p:nvPicPr>
          <p:blipFill>
            <a:blip r:embed="rId9">
              <a:extLst>
                <a:ext uri="{28A0092B-C50C-407E-A947-70E740481C1C}">
                  <a14:useLocalDpi xmlns:a14="http://schemas.microsoft.com/office/drawing/2010/main"/>
                </a:ext>
              </a:extLst>
            </a:blip>
            <a:srcRect/>
            <a:stretch>
              <a:fillRect/>
            </a:stretch>
          </p:blipFill>
          <p:spPr bwMode="auto">
            <a:xfrm>
              <a:off x="2381755" y="5897717"/>
              <a:ext cx="999197" cy="5787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6" name="Picture 5">
            <a:extLst>
              <a:ext uri="{FF2B5EF4-FFF2-40B4-BE49-F238E27FC236}">
                <a16:creationId xmlns:a16="http://schemas.microsoft.com/office/drawing/2014/main" id="{5A2A316A-990F-83D4-5323-7BFF1774894F}"/>
              </a:ext>
            </a:extLst>
          </p:cNvPr>
          <p:cNvPicPr>
            <a:picLocks noChangeAspect="1"/>
          </p:cNvPicPr>
          <p:nvPr/>
        </p:nvPicPr>
        <p:blipFill>
          <a:blip r:embed="rId10"/>
          <a:stretch>
            <a:fillRect/>
          </a:stretch>
        </p:blipFill>
        <p:spPr>
          <a:xfrm>
            <a:off x="449707" y="6210267"/>
            <a:ext cx="1854295" cy="647733"/>
          </a:xfrm>
          <a:prstGeom prst="rect">
            <a:avLst/>
          </a:prstGeom>
        </p:spPr>
      </p:pic>
    </p:spTree>
    <p:extLst>
      <p:ext uri="{BB962C8B-B14F-4D97-AF65-F5344CB8AC3E}">
        <p14:creationId xmlns:p14="http://schemas.microsoft.com/office/powerpoint/2010/main" val="308863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2927648"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How does Read Write Inc. teach spelling? </a:t>
            </a:r>
          </a:p>
        </p:txBody>
      </p:sp>
      <p:pic>
        <p:nvPicPr>
          <p:cNvPr id="3" name="Picture 2">
            <a:extLst>
              <a:ext uri="{FF2B5EF4-FFF2-40B4-BE49-F238E27FC236}">
                <a16:creationId xmlns:a16="http://schemas.microsoft.com/office/drawing/2014/main" id="{2E59909C-8049-8D96-1696-CF3DC0881D4C}"/>
              </a:ext>
            </a:extLst>
          </p:cNvPr>
          <p:cNvPicPr>
            <a:picLocks noChangeAspect="1"/>
          </p:cNvPicPr>
          <p:nvPr/>
        </p:nvPicPr>
        <p:blipFill>
          <a:blip r:embed="rId3"/>
          <a:stretch>
            <a:fillRect/>
          </a:stretch>
        </p:blipFill>
        <p:spPr>
          <a:xfrm>
            <a:off x="0" y="6111091"/>
            <a:ext cx="1854295" cy="647733"/>
          </a:xfrm>
          <a:prstGeom prst="rect">
            <a:avLst/>
          </a:prstGeom>
        </p:spPr>
      </p:pic>
    </p:spTree>
    <p:extLst>
      <p:ext uri="{BB962C8B-B14F-4D97-AF65-F5344CB8AC3E}">
        <p14:creationId xmlns:p14="http://schemas.microsoft.com/office/powerpoint/2010/main" val="12744169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Fred Fingers</a:t>
            </a:r>
          </a:p>
        </p:txBody>
      </p:sp>
      <p:pic>
        <p:nvPicPr>
          <p:cNvPr id="4" name="Content Placeholder 3"/>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3680642" y="2160588"/>
            <a:ext cx="2590753" cy="3881437"/>
          </a:xfrm>
        </p:spPr>
      </p:pic>
      <p:pic>
        <p:nvPicPr>
          <p:cNvPr id="5" name="Picture 4">
            <a:extLst>
              <a:ext uri="{FF2B5EF4-FFF2-40B4-BE49-F238E27FC236}">
                <a16:creationId xmlns:a16="http://schemas.microsoft.com/office/drawing/2014/main" id="{5BC2B9DA-2457-7693-AB5A-CE3FE3473248}"/>
              </a:ext>
            </a:extLst>
          </p:cNvPr>
          <p:cNvPicPr>
            <a:picLocks noChangeAspect="1"/>
          </p:cNvPicPr>
          <p:nvPr/>
        </p:nvPicPr>
        <p:blipFill>
          <a:blip r:embed="rId4"/>
          <a:stretch>
            <a:fillRect/>
          </a:stretch>
        </p:blipFill>
        <p:spPr>
          <a:xfrm>
            <a:off x="523279" y="6208986"/>
            <a:ext cx="1854295" cy="647733"/>
          </a:xfrm>
          <a:prstGeom prst="rect">
            <a:avLst/>
          </a:prstGeom>
        </p:spPr>
      </p:pic>
    </p:spTree>
    <p:extLst>
      <p:ext uri="{BB962C8B-B14F-4D97-AF65-F5344CB8AC3E}">
        <p14:creationId xmlns:p14="http://schemas.microsoft.com/office/powerpoint/2010/main" val="9831827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2927648"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What should my child read at home? </a:t>
            </a:r>
          </a:p>
        </p:txBody>
      </p:sp>
      <p:pic>
        <p:nvPicPr>
          <p:cNvPr id="3" name="Picture 2">
            <a:extLst>
              <a:ext uri="{FF2B5EF4-FFF2-40B4-BE49-F238E27FC236}">
                <a16:creationId xmlns:a16="http://schemas.microsoft.com/office/drawing/2014/main" id="{CD2098AA-7F63-7D63-4991-82BC0E1BA182}"/>
              </a:ext>
            </a:extLst>
          </p:cNvPr>
          <p:cNvPicPr>
            <a:picLocks noChangeAspect="1"/>
          </p:cNvPicPr>
          <p:nvPr/>
        </p:nvPicPr>
        <p:blipFill>
          <a:blip r:embed="rId3"/>
          <a:stretch>
            <a:fillRect/>
          </a:stretch>
        </p:blipFill>
        <p:spPr>
          <a:xfrm>
            <a:off x="165338" y="6166602"/>
            <a:ext cx="1854295" cy="647733"/>
          </a:xfrm>
          <a:prstGeom prst="rect">
            <a:avLst/>
          </a:prstGeom>
        </p:spPr>
      </p:pic>
    </p:spTree>
    <p:extLst>
      <p:ext uri="{BB962C8B-B14F-4D97-AF65-F5344CB8AC3E}">
        <p14:creationId xmlns:p14="http://schemas.microsoft.com/office/powerpoint/2010/main" val="25947113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 Write Inc. Storybooks</a:t>
            </a:r>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54603" y="1829456"/>
            <a:ext cx="2529337" cy="1784222"/>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2383" y="2162298"/>
            <a:ext cx="2613073" cy="1843290"/>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08401" y="3800446"/>
            <a:ext cx="2775539" cy="1957895"/>
          </a:xfrm>
          <a:prstGeom prst="rect">
            <a:avLst/>
          </a:prstGeom>
        </p:spPr>
      </p:pic>
      <p:pic>
        <p:nvPicPr>
          <p:cNvPr id="9" name="Picture 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367561" y="3112356"/>
            <a:ext cx="2192989" cy="1546958"/>
          </a:xfrm>
          <a:prstGeom prst="rect">
            <a:avLst/>
          </a:prstGeom>
        </p:spPr>
      </p:pic>
      <p:pic>
        <p:nvPicPr>
          <p:cNvPr id="13" name="Picture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759781" y="1829457"/>
            <a:ext cx="3026975" cy="2135261"/>
          </a:xfrm>
          <a:prstGeom prst="rect">
            <a:avLst/>
          </a:prstGeom>
        </p:spPr>
      </p:pic>
      <p:pic>
        <p:nvPicPr>
          <p:cNvPr id="11" name="Picture 1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352818" y="3666828"/>
            <a:ext cx="2813924" cy="1984973"/>
          </a:xfrm>
          <a:prstGeom prst="rect">
            <a:avLst/>
          </a:prstGeom>
        </p:spPr>
      </p:pic>
      <p:pic>
        <p:nvPicPr>
          <p:cNvPr id="5" name="Picture 4">
            <a:extLst>
              <a:ext uri="{FF2B5EF4-FFF2-40B4-BE49-F238E27FC236}">
                <a16:creationId xmlns:a16="http://schemas.microsoft.com/office/drawing/2014/main" id="{95B02C96-7D19-7C4D-F62A-B6AFF2E18E6F}"/>
              </a:ext>
            </a:extLst>
          </p:cNvPr>
          <p:cNvPicPr>
            <a:picLocks noChangeAspect="1"/>
          </p:cNvPicPr>
          <p:nvPr/>
        </p:nvPicPr>
        <p:blipFill>
          <a:blip r:embed="rId9"/>
          <a:stretch>
            <a:fillRect/>
          </a:stretch>
        </p:blipFill>
        <p:spPr>
          <a:xfrm>
            <a:off x="432466" y="6210267"/>
            <a:ext cx="1854295" cy="647733"/>
          </a:xfrm>
          <a:prstGeom prst="rect">
            <a:avLst/>
          </a:prstGeom>
        </p:spPr>
      </p:pic>
    </p:spTree>
    <p:extLst>
      <p:ext uri="{BB962C8B-B14F-4D97-AF65-F5344CB8AC3E}">
        <p14:creationId xmlns:p14="http://schemas.microsoft.com/office/powerpoint/2010/main" val="26515731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020864"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a:solidFill>
                  <a:schemeClr val="tx2"/>
                </a:solidFill>
              </a:rPr>
              <a:t>How can I help at home? </a:t>
            </a:r>
          </a:p>
        </p:txBody>
      </p:sp>
      <p:pic>
        <p:nvPicPr>
          <p:cNvPr id="3" name="Picture 2">
            <a:extLst>
              <a:ext uri="{FF2B5EF4-FFF2-40B4-BE49-F238E27FC236}">
                <a16:creationId xmlns:a16="http://schemas.microsoft.com/office/drawing/2014/main" id="{F2C375C5-A1BB-33EA-9D56-CD55091E4757}"/>
              </a:ext>
            </a:extLst>
          </p:cNvPr>
          <p:cNvPicPr>
            <a:picLocks noChangeAspect="1"/>
          </p:cNvPicPr>
          <p:nvPr/>
        </p:nvPicPr>
        <p:blipFill>
          <a:blip r:embed="rId3"/>
          <a:stretch>
            <a:fillRect/>
          </a:stretch>
        </p:blipFill>
        <p:spPr>
          <a:xfrm>
            <a:off x="113967" y="6105187"/>
            <a:ext cx="1854295" cy="647733"/>
          </a:xfrm>
          <a:prstGeom prst="rect">
            <a:avLst/>
          </a:prstGeom>
        </p:spPr>
      </p:pic>
    </p:spTree>
    <p:extLst>
      <p:ext uri="{BB962C8B-B14F-4D97-AF65-F5344CB8AC3E}">
        <p14:creationId xmlns:p14="http://schemas.microsoft.com/office/powerpoint/2010/main" val="282130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020864" y="1196752"/>
            <a:ext cx="6120680" cy="3672408"/>
          </a:xfrm>
          <a:prstGeom prst="wedgeEllipse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a:solidFill>
                  <a:schemeClr val="tx2"/>
                </a:solidFill>
              </a:rPr>
              <a:t>Any questions?</a:t>
            </a:r>
            <a:endParaRPr lang="en-US" sz="3200" dirty="0">
              <a:solidFill>
                <a:schemeClr val="tx2"/>
              </a:solidFill>
            </a:endParaRPr>
          </a:p>
        </p:txBody>
      </p:sp>
      <p:pic>
        <p:nvPicPr>
          <p:cNvPr id="3" name="Picture 2">
            <a:extLst>
              <a:ext uri="{FF2B5EF4-FFF2-40B4-BE49-F238E27FC236}">
                <a16:creationId xmlns:a16="http://schemas.microsoft.com/office/drawing/2014/main" id="{F2C375C5-A1BB-33EA-9D56-CD55091E4757}"/>
              </a:ext>
            </a:extLst>
          </p:cNvPr>
          <p:cNvPicPr>
            <a:picLocks noChangeAspect="1"/>
          </p:cNvPicPr>
          <p:nvPr/>
        </p:nvPicPr>
        <p:blipFill>
          <a:blip r:embed="rId3"/>
          <a:stretch>
            <a:fillRect/>
          </a:stretch>
        </p:blipFill>
        <p:spPr>
          <a:xfrm>
            <a:off x="113967" y="6105187"/>
            <a:ext cx="1854295" cy="647733"/>
          </a:xfrm>
          <a:prstGeom prst="rect">
            <a:avLst/>
          </a:prstGeom>
        </p:spPr>
      </p:pic>
    </p:spTree>
    <p:extLst>
      <p:ext uri="{BB962C8B-B14F-4D97-AF65-F5344CB8AC3E}">
        <p14:creationId xmlns:p14="http://schemas.microsoft.com/office/powerpoint/2010/main" val="1237510281"/>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365</TotalTime>
  <Words>2235</Words>
  <Application>Microsoft Office PowerPoint</Application>
  <PresentationFormat>Widescreen</PresentationFormat>
  <Paragraphs>234</Paragraphs>
  <Slides>31</Slides>
  <Notes>24</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MS PGothic</vt:lpstr>
      <vt:lpstr>Arial</vt:lpstr>
      <vt:lpstr>Arial Unicode MS</vt:lpstr>
      <vt:lpstr>Calibri</vt:lpstr>
      <vt:lpstr>Times New Roman</vt:lpstr>
      <vt:lpstr>Trebuchet MS</vt:lpstr>
      <vt:lpstr>Wingdings</vt:lpstr>
      <vt:lpstr>Wingdings 3</vt:lpstr>
      <vt:lpstr>Facet</vt:lpstr>
      <vt:lpstr>Reading and Phonics Workshop for Parents </vt:lpstr>
      <vt:lpstr>What will we find out in this workshop?</vt:lpstr>
      <vt:lpstr>PowerPoint Presentation</vt:lpstr>
      <vt:lpstr>Why promote reading for pleasure?</vt:lpstr>
      <vt:lpstr>     How do children become better readers? </vt:lpstr>
      <vt:lpstr>PowerPoint Presentation</vt:lpstr>
      <vt:lpstr>The powerful impact of reading </vt:lpstr>
      <vt:lpstr>How we can all promote a lifelong love of books and stories? </vt:lpstr>
      <vt:lpstr>PowerPoint Presentation</vt:lpstr>
      <vt:lpstr>PowerPoint Presentation</vt:lpstr>
      <vt:lpstr>A book at bedtime</vt:lpstr>
      <vt:lpstr>Progression through the book bands</vt:lpstr>
      <vt:lpstr>PowerPoint Presentation</vt:lpstr>
      <vt:lpstr>Read Write Inc. Phonics</vt:lpstr>
      <vt:lpstr>Systematic approach</vt:lpstr>
      <vt:lpstr>Phonics</vt:lpstr>
      <vt:lpstr>Pure Sounds</vt:lpstr>
      <vt:lpstr>English alphabetic code</vt:lpstr>
      <vt:lpstr>Speed Sounds chart</vt:lpstr>
      <vt:lpstr>PowerPoint Presentation</vt:lpstr>
      <vt:lpstr>Simple Speed Sounds</vt:lpstr>
      <vt:lpstr>Blending using Fred Talk</vt:lpstr>
      <vt:lpstr>Fred Talk</vt:lpstr>
      <vt:lpstr>Complex Speed Sounds chart  </vt:lpstr>
      <vt:lpstr>Storybooks</vt:lpstr>
      <vt:lpstr>PowerPoint Presentation</vt:lpstr>
      <vt:lpstr>Fred Fingers</vt:lpstr>
      <vt:lpstr>PowerPoint Presentation</vt:lpstr>
      <vt:lpstr>Read Write Inc. Storybooks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Clements</dc:creator>
  <cp:lastModifiedBy>Shelley Bennett</cp:lastModifiedBy>
  <cp:revision>16</cp:revision>
  <dcterms:created xsi:type="dcterms:W3CDTF">2022-09-21T19:34:56Z</dcterms:created>
  <dcterms:modified xsi:type="dcterms:W3CDTF">2024-09-11T19:07:22Z</dcterms:modified>
</cp:coreProperties>
</file>